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794" r:id="rId2"/>
    <p:sldId id="809" r:id="rId3"/>
    <p:sldId id="807" r:id="rId4"/>
    <p:sldId id="826" r:id="rId5"/>
    <p:sldId id="827" r:id="rId6"/>
    <p:sldId id="828" r:id="rId7"/>
    <p:sldId id="907" r:id="rId8"/>
    <p:sldId id="829" r:id="rId9"/>
    <p:sldId id="862" r:id="rId10"/>
    <p:sldId id="905" r:id="rId11"/>
    <p:sldId id="897" r:id="rId12"/>
    <p:sldId id="898" r:id="rId13"/>
    <p:sldId id="906" r:id="rId14"/>
    <p:sldId id="899" r:id="rId15"/>
    <p:sldId id="865" r:id="rId16"/>
    <p:sldId id="866" r:id="rId17"/>
    <p:sldId id="868" r:id="rId18"/>
    <p:sldId id="869" r:id="rId19"/>
    <p:sldId id="870" r:id="rId20"/>
    <p:sldId id="894" r:id="rId21"/>
    <p:sldId id="892" r:id="rId22"/>
    <p:sldId id="912" r:id="rId23"/>
    <p:sldId id="913" r:id="rId24"/>
    <p:sldId id="914" r:id="rId25"/>
    <p:sldId id="867" r:id="rId26"/>
    <p:sldId id="871" r:id="rId27"/>
    <p:sldId id="872" r:id="rId28"/>
    <p:sldId id="874" r:id="rId29"/>
    <p:sldId id="875" r:id="rId30"/>
    <p:sldId id="876" r:id="rId31"/>
    <p:sldId id="908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hiddenSlides="1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41" autoAdjust="0"/>
    <p:restoredTop sz="90316" autoAdjust="0"/>
  </p:normalViewPr>
  <p:slideViewPr>
    <p:cSldViewPr snapToGrid="0" snapToObjects="1">
      <p:cViewPr>
        <p:scale>
          <a:sx n="72" d="100"/>
          <a:sy n="72" d="100"/>
        </p:scale>
        <p:origin x="1376" y="2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8" d="100"/>
        <a:sy n="128" d="100"/>
      </p:scale>
      <p:origin x="0" y="40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5AC15-D366-1045-8B95-906BED04EB57}" type="datetimeFigureOut">
              <a:rPr lang="en-US" smtClean="0"/>
              <a:pPr/>
              <a:t>3/22/17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382D8-B22D-6245-9253-78B81CE40B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834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38F9C5-D0B9-6043-966C-CD72DB596C87}" type="datetimeFigureOut">
              <a:rPr lang="en-US" smtClean="0"/>
              <a:pPr/>
              <a:t>3/22/17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354FB1-8543-584B-BB0F-CA47458AEB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5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4FB1-8543-584B-BB0F-CA47458AEBC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503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4FB1-8543-584B-BB0F-CA47458AEBC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516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4FB1-8543-584B-BB0F-CA47458AEBC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85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4FB1-8543-584B-BB0F-CA47458AEBC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054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  <a:r>
              <a:rPr lang="en-US" baseline="0" dirty="0" smtClean="0"/>
              <a:t> of n, max at n = 100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4FB1-8543-584B-BB0F-CA47458AEBC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32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68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70070"/>
            <a:ext cx="10972800" cy="4886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6156765"/>
            <a:ext cx="12192000" cy="872193"/>
            <a:chOff x="0" y="-120393"/>
            <a:chExt cx="9144000" cy="872193"/>
          </a:xfrm>
        </p:grpSpPr>
        <p:pic>
          <p:nvPicPr>
            <p:cNvPr id="5" name="Picture 4" descr="data.jpg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-120393"/>
              <a:ext cx="9144000" cy="70255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58760" y="-17641"/>
              <a:ext cx="2416643" cy="769441"/>
            </a:xfrm>
            <a:prstGeom prst="rect">
              <a:avLst/>
            </a:prstGeom>
            <a:solidFill>
              <a:schemeClr val="dk1">
                <a:alpha val="62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Courier New"/>
                  <a:cs typeface="Courier New"/>
                </a:rPr>
                <a:t>Data</a:t>
              </a:r>
              <a:r>
                <a:rPr lang="en-US" sz="2800" dirty="0" smtClean="0">
                  <a:latin typeface="Arial Narrow"/>
                  <a:cs typeface="Arial Narrow"/>
                </a:rPr>
                <a:t> </a:t>
              </a:r>
              <a:r>
                <a:rPr lang="en-US" sz="4400" baseline="30000" dirty="0" smtClean="0">
                  <a:latin typeface="Courier New"/>
                  <a:cs typeface="Courier New"/>
                </a:rPr>
                <a:t>X</a:t>
              </a:r>
              <a:endParaRPr lang="en-US" sz="1000" dirty="0">
                <a:latin typeface="Courier New"/>
                <a:cs typeface="Courier New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6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5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Relationship Id="rId3" Type="http://schemas.openxmlformats.org/officeDocument/2006/relationships/image" Target="../media/image1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at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37215" y="5381528"/>
            <a:ext cx="8207938" cy="1538883"/>
          </a:xfrm>
          <a:prstGeom prst="rect">
            <a:avLst/>
          </a:prstGeom>
          <a:solidFill>
            <a:schemeClr val="tx1">
              <a:alpha val="21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lIns="274320" tIns="274320" rIns="274320" bIns="27432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  <a:t>Ikhlaq Sidhu </a:t>
            </a:r>
            <a:b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</a:br>
            <a: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  <a:t>Chief Scientist &amp; Founding Director, </a:t>
            </a:r>
            <a:b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</a:br>
            <a:r>
              <a:rPr lang="en-US" sz="1600" dirty="0" err="1">
                <a:solidFill>
                  <a:schemeClr val="bg1"/>
                </a:solidFill>
                <a:latin typeface="Helvetica Neue Light"/>
                <a:cs typeface="Helvetica Neue Light"/>
              </a:rPr>
              <a:t>Sutardja</a:t>
            </a:r>
            <a: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  <a:t>Center for Entrepreneurship &amp; Technology</a:t>
            </a:r>
            <a:br>
              <a:rPr lang="en-US" sz="1600" dirty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</a:br>
            <a:r>
              <a:rPr lang="en-US" sz="1600" dirty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  <a:t>IEOR Emerging Area Professor Award, UC Berkeley</a:t>
            </a:r>
            <a:endParaRPr lang="en-US" sz="1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68591" y="325795"/>
            <a:ext cx="12972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About Me: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272753" y="2248141"/>
            <a:ext cx="7772400" cy="1470025"/>
          </a:xfrm>
          <a:solidFill>
            <a:schemeClr val="dk1">
              <a:alpha val="74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Data as a Signal and Correlation </a:t>
            </a:r>
            <a:br>
              <a:rPr lang="en-US" dirty="0" smtClean="0"/>
            </a:br>
            <a:r>
              <a:rPr lang="en-US" sz="2400" dirty="0"/>
              <a:t>Data X: A Course on Data, Signals, and Systems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51167" y="231587"/>
            <a:ext cx="3880743" cy="1323439"/>
          </a:xfrm>
          <a:prstGeom prst="rect">
            <a:avLst/>
          </a:prstGeom>
          <a:solidFill>
            <a:schemeClr val="dk1">
              <a:alpha val="42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Courier New"/>
                <a:cs typeface="Courier New"/>
              </a:rPr>
              <a:t>Data</a:t>
            </a:r>
            <a:r>
              <a:rPr lang="en-US" sz="5400" dirty="0">
                <a:latin typeface="Arial Narrow"/>
                <a:cs typeface="Arial Narrow"/>
              </a:rPr>
              <a:t> </a:t>
            </a:r>
            <a:r>
              <a:rPr lang="en-US" sz="8000" baseline="30000" dirty="0">
                <a:latin typeface="Courier New"/>
                <a:cs typeface="Courier New"/>
              </a:rPr>
              <a:t>X</a:t>
            </a:r>
            <a:endParaRPr lang="en-US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86821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8379" y="99755"/>
            <a:ext cx="9009790" cy="668408"/>
          </a:xfrm>
        </p:spPr>
        <p:txBody>
          <a:bodyPr/>
          <a:lstStyle/>
          <a:p>
            <a:r>
              <a:rPr lang="en-US" dirty="0" smtClean="0"/>
              <a:t>Approaches to the Data </a:t>
            </a:r>
            <a:r>
              <a:rPr lang="en-US" smtClean="0"/>
              <a:t>Sequences in Tables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362" y="3637327"/>
            <a:ext cx="17910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Discrete </a:t>
            </a:r>
            <a:r>
              <a:rPr lang="en-US" dirty="0" smtClean="0"/>
              <a:t>data for </a:t>
            </a:r>
          </a:p>
          <a:p>
            <a:r>
              <a:rPr lang="en-US" dirty="0" smtClean="0"/>
              <a:t>each source </a:t>
            </a:r>
          </a:p>
          <a:p>
            <a:r>
              <a:rPr lang="en-US" dirty="0" smtClean="0"/>
              <a:t>A, B, C.. </a:t>
            </a:r>
            <a:endParaRPr lang="en-US" dirty="0"/>
          </a:p>
          <a:p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 = x1, x2, x3,  …</a:t>
            </a:r>
          </a:p>
        </p:txBody>
      </p:sp>
      <p:pic>
        <p:nvPicPr>
          <p:cNvPr id="5" name="Picture 4" descr="image9_12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" t="12334" r="73728"/>
          <a:stretch/>
        </p:blipFill>
        <p:spPr>
          <a:xfrm>
            <a:off x="-2800434" y="-122007"/>
            <a:ext cx="996762" cy="1922110"/>
          </a:xfrm>
          <a:prstGeom prst="rect">
            <a:avLst/>
          </a:prstGeom>
        </p:spPr>
      </p:pic>
      <p:pic>
        <p:nvPicPr>
          <p:cNvPr id="8" name="Picture 7" descr="img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30" y="1766356"/>
            <a:ext cx="1080045" cy="6068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30113" y="1372713"/>
            <a:ext cx="13410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One row for each source </a:t>
            </a:r>
          </a:p>
          <a:p>
            <a:r>
              <a:rPr lang="en-US" dirty="0" smtClean="0"/>
              <a:t>A, B, C, D..</a:t>
            </a:r>
          </a:p>
          <a:p>
            <a:endParaRPr lang="en-US" dirty="0"/>
          </a:p>
          <a:p>
            <a:r>
              <a:rPr lang="en-US" sz="1200" dirty="0" err="1" smtClean="0"/>
              <a:t>Eg</a:t>
            </a:r>
            <a:r>
              <a:rPr lang="en-US" sz="1200" dirty="0" smtClean="0"/>
              <a:t> </a:t>
            </a:r>
            <a:r>
              <a:rPr lang="en-US" sz="1200" dirty="0" err="1" smtClean="0"/>
              <a:t>Numpy</a:t>
            </a:r>
            <a:r>
              <a:rPr lang="en-US" sz="1200" dirty="0" smtClean="0"/>
              <a:t> arrays</a:t>
            </a:r>
            <a:endParaRPr lang="en-US" sz="1200" dirty="0"/>
          </a:p>
        </p:txBody>
      </p:sp>
      <p:sp>
        <p:nvSpPr>
          <p:cNvPr id="14" name="Rectangle 13"/>
          <p:cNvSpPr/>
          <p:nvPr/>
        </p:nvSpPr>
        <p:spPr>
          <a:xfrm>
            <a:off x="4843863" y="1253133"/>
            <a:ext cx="2112749" cy="149732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515795" y="1372713"/>
            <a:ext cx="20813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A:   x1</a:t>
            </a:r>
            <a:r>
              <a:rPr lang="en-US" dirty="0"/>
              <a:t>, x2, x3,  </a:t>
            </a:r>
            <a:r>
              <a:rPr lang="en-US" dirty="0" smtClean="0"/>
              <a:t>…</a:t>
            </a:r>
            <a:endParaRPr lang="en-US" dirty="0"/>
          </a:p>
          <a:p>
            <a:r>
              <a:rPr lang="en-US" dirty="0" smtClean="0"/>
              <a:t>B:   x1</a:t>
            </a:r>
            <a:r>
              <a:rPr lang="en-US" dirty="0"/>
              <a:t>, x2, x3,  </a:t>
            </a:r>
            <a:r>
              <a:rPr lang="en-US" dirty="0" smtClean="0"/>
              <a:t>…</a:t>
            </a:r>
            <a:endParaRPr lang="en-US" dirty="0"/>
          </a:p>
          <a:p>
            <a:r>
              <a:rPr lang="en-US" dirty="0" smtClean="0"/>
              <a:t>C:   x1</a:t>
            </a:r>
            <a:r>
              <a:rPr lang="en-US" dirty="0"/>
              <a:t>, x2, x3,  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D:   x1</a:t>
            </a:r>
            <a:r>
              <a:rPr lang="en-US" dirty="0"/>
              <a:t>, x2, x3,  …</a:t>
            </a:r>
          </a:p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882350" y="3447217"/>
            <a:ext cx="16074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One column </a:t>
            </a:r>
          </a:p>
          <a:p>
            <a:r>
              <a:rPr lang="en-US" dirty="0" smtClean="0"/>
              <a:t>for each series: </a:t>
            </a:r>
          </a:p>
          <a:p>
            <a:r>
              <a:rPr lang="en-US" dirty="0" smtClean="0"/>
              <a:t>A , B, C, D..</a:t>
            </a:r>
          </a:p>
          <a:p>
            <a:endParaRPr lang="en-US" dirty="0"/>
          </a:p>
          <a:p>
            <a:r>
              <a:rPr lang="en-US" sz="1200" dirty="0" err="1" smtClean="0"/>
              <a:t>eg</a:t>
            </a:r>
            <a:r>
              <a:rPr lang="en-US" sz="1200" dirty="0" smtClean="0"/>
              <a:t> Pandas</a:t>
            </a:r>
          </a:p>
          <a:p>
            <a:r>
              <a:rPr lang="en-US" sz="1200" dirty="0" smtClean="0"/>
              <a:t>(add rows with every new time sample)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879722" y="3375500"/>
            <a:ext cx="1377644" cy="202139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861792" y="3030711"/>
            <a:ext cx="4010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  <a:p>
            <a:r>
              <a:rPr lang="en-US" dirty="0" smtClean="0"/>
              <a:t>x1</a:t>
            </a:r>
          </a:p>
          <a:p>
            <a:r>
              <a:rPr lang="en-US" dirty="0" smtClean="0"/>
              <a:t>x2</a:t>
            </a:r>
          </a:p>
          <a:p>
            <a:r>
              <a:rPr lang="en-US" dirty="0" smtClean="0"/>
              <a:t>x3</a:t>
            </a:r>
          </a:p>
          <a:p>
            <a:r>
              <a:rPr lang="en-US" dirty="0" smtClean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295981" y="3030711"/>
            <a:ext cx="4010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  <a:p>
            <a:r>
              <a:rPr lang="en-US" dirty="0" smtClean="0"/>
              <a:t>x1</a:t>
            </a:r>
          </a:p>
          <a:p>
            <a:r>
              <a:rPr lang="en-US" dirty="0" smtClean="0"/>
              <a:t>x2</a:t>
            </a:r>
          </a:p>
          <a:p>
            <a:r>
              <a:rPr lang="en-US" dirty="0" smtClean="0"/>
              <a:t>x3</a:t>
            </a:r>
          </a:p>
          <a:p>
            <a:r>
              <a:rPr lang="en-US" dirty="0" smtClean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730247" y="3024302"/>
            <a:ext cx="4010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  <a:p>
            <a:r>
              <a:rPr lang="en-US" dirty="0" smtClean="0"/>
              <a:t>x1</a:t>
            </a:r>
          </a:p>
          <a:p>
            <a:r>
              <a:rPr lang="en-US" dirty="0" smtClean="0"/>
              <a:t>x2</a:t>
            </a:r>
          </a:p>
          <a:p>
            <a:r>
              <a:rPr lang="en-US" dirty="0" smtClean="0"/>
              <a:t>x3</a:t>
            </a:r>
          </a:p>
          <a:p>
            <a:r>
              <a:rPr lang="en-US" dirty="0" smtClean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179248" y="1380703"/>
            <a:ext cx="952072" cy="36933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946150" y="3674950"/>
            <a:ext cx="1165807" cy="84339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4595218" y="3335011"/>
            <a:ext cx="3016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</a:p>
          <a:p>
            <a:r>
              <a:rPr lang="en-US" dirty="0" smtClean="0"/>
              <a:t>2</a:t>
            </a:r>
          </a:p>
          <a:p>
            <a:r>
              <a:rPr lang="en-US" dirty="0" smtClean="0"/>
              <a:t>3</a:t>
            </a:r>
          </a:p>
          <a:p>
            <a:r>
              <a:rPr lang="en-US" dirty="0" smtClean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646" y="182719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</a:t>
            </a:r>
            <a:endParaRPr lang="en-US"/>
          </a:p>
        </p:txBody>
      </p:sp>
      <p:pic>
        <p:nvPicPr>
          <p:cNvPr id="40" name="Picture 39" descr="img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30" y="2694192"/>
            <a:ext cx="1114894" cy="62642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1585" y="2834869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948" y="2235215"/>
            <a:ext cx="242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Notched Right Arrow 6"/>
          <p:cNvSpPr/>
          <p:nvPr/>
        </p:nvSpPr>
        <p:spPr>
          <a:xfrm>
            <a:off x="1766728" y="2829291"/>
            <a:ext cx="740470" cy="485752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2581830" y="1954306"/>
            <a:ext cx="551526" cy="231289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912662" y="878544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Time -&gt;</a:t>
            </a: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26678" y="1678205"/>
            <a:ext cx="1693748" cy="30519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algn="ctr"/>
            <a:r>
              <a:rPr lang="en-US" dirty="0" smtClean="0"/>
              <a:t>Preprocess:</a:t>
            </a:r>
          </a:p>
          <a:p>
            <a:pPr algn="ctr"/>
            <a:r>
              <a:rPr lang="en-US" dirty="0" smtClean="0"/>
              <a:t>Filter/</a:t>
            </a:r>
          </a:p>
          <a:p>
            <a:pPr algn="ctr"/>
            <a:r>
              <a:rPr lang="en-US" dirty="0" smtClean="0"/>
              <a:t>Convolution</a:t>
            </a:r>
          </a:p>
          <a:p>
            <a:pPr algn="ctr"/>
            <a:r>
              <a:rPr lang="en-US" dirty="0" smtClean="0"/>
              <a:t>Correlation</a:t>
            </a:r>
          </a:p>
          <a:p>
            <a:pPr algn="ctr"/>
            <a:r>
              <a:rPr lang="en-US" dirty="0" smtClean="0"/>
              <a:t>Mean, </a:t>
            </a:r>
            <a:r>
              <a:rPr lang="en-US" dirty="0" err="1" smtClean="0"/>
              <a:t>var</a:t>
            </a:r>
            <a:r>
              <a:rPr lang="en-US" dirty="0" smtClean="0"/>
              <a:t>, stats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Windows of time</a:t>
            </a:r>
          </a:p>
          <a:p>
            <a:pPr algn="ctr"/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849041" y="3030711"/>
            <a:ext cx="55581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9708779" y="2998048"/>
            <a:ext cx="55581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490240" y="2059232"/>
            <a:ext cx="1405449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If ML:</a:t>
            </a:r>
          </a:p>
          <a:p>
            <a:r>
              <a:rPr lang="en-US" dirty="0" smtClean="0"/>
              <a:t>Table of (X,Y)</a:t>
            </a:r>
          </a:p>
          <a:p>
            <a:r>
              <a:rPr lang="en-US" dirty="0" smtClean="0"/>
              <a:t>for</a:t>
            </a:r>
          </a:p>
          <a:p>
            <a:r>
              <a:rPr lang="en-US" dirty="0" smtClean="0"/>
              <a:t>Prediction</a:t>
            </a:r>
          </a:p>
          <a:p>
            <a:r>
              <a:rPr lang="en-US" dirty="0" smtClean="0"/>
              <a:t>Classification</a:t>
            </a:r>
          </a:p>
          <a:p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646577" y="5655223"/>
            <a:ext cx="2345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</a:t>
            </a:r>
            <a:r>
              <a:rPr lang="en-US" smtClean="0"/>
              <a:t>Input and Storage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859755" y="5640238"/>
            <a:ext cx="1492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Preprocessing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0453832" y="5640238"/>
            <a:ext cx="173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ML for Decisions</a:t>
            </a:r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9454664" y="2606642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Features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35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8379" y="99755"/>
            <a:ext cx="9009790" cy="668408"/>
          </a:xfrm>
        </p:spPr>
        <p:txBody>
          <a:bodyPr/>
          <a:lstStyle/>
          <a:p>
            <a:r>
              <a:rPr lang="en-US" dirty="0" smtClean="0"/>
              <a:t>Data Sequence in Tables Example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362" y="3637327"/>
            <a:ext cx="17910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Discrete </a:t>
            </a:r>
            <a:r>
              <a:rPr lang="en-US" dirty="0" smtClean="0"/>
              <a:t>data for </a:t>
            </a:r>
          </a:p>
          <a:p>
            <a:r>
              <a:rPr lang="en-US" dirty="0" smtClean="0"/>
              <a:t>each source </a:t>
            </a:r>
          </a:p>
          <a:p>
            <a:r>
              <a:rPr lang="en-US" dirty="0" smtClean="0"/>
              <a:t>A, B, C.. </a:t>
            </a:r>
            <a:endParaRPr lang="en-US" dirty="0"/>
          </a:p>
          <a:p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 = x1, x2, x3,  …</a:t>
            </a:r>
          </a:p>
        </p:txBody>
      </p:sp>
      <p:pic>
        <p:nvPicPr>
          <p:cNvPr id="5" name="Picture 4" descr="image9_12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" t="12334" r="73728"/>
          <a:stretch/>
        </p:blipFill>
        <p:spPr>
          <a:xfrm>
            <a:off x="-2800434" y="-122007"/>
            <a:ext cx="996762" cy="1922110"/>
          </a:xfrm>
          <a:prstGeom prst="rect">
            <a:avLst/>
          </a:prstGeom>
        </p:spPr>
      </p:pic>
      <p:pic>
        <p:nvPicPr>
          <p:cNvPr id="8" name="Picture 7" descr="img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47" y="1710060"/>
            <a:ext cx="1080045" cy="6068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646" y="1827196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Apple</a:t>
            </a:r>
            <a:endParaRPr lang="en-US" dirty="0"/>
          </a:p>
        </p:txBody>
      </p:sp>
      <p:pic>
        <p:nvPicPr>
          <p:cNvPr id="40" name="Picture 39" descr="img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51" y="2684833"/>
            <a:ext cx="1114894" cy="62642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1585" y="283486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Google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948" y="2235215"/>
            <a:ext cx="242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Notched Right Arrow 6"/>
          <p:cNvSpPr/>
          <p:nvPr/>
        </p:nvSpPr>
        <p:spPr>
          <a:xfrm>
            <a:off x="2171114" y="2349117"/>
            <a:ext cx="740470" cy="485752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241332" y="1472051"/>
            <a:ext cx="1693748" cy="30519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algn="ctr"/>
            <a:r>
              <a:rPr lang="en-US" sz="1600" dirty="0" smtClean="0"/>
              <a:t>Preprocess:</a:t>
            </a:r>
          </a:p>
          <a:p>
            <a:pPr algn="ctr"/>
            <a:r>
              <a:rPr lang="en-US" sz="1600" dirty="0" smtClean="0"/>
              <a:t>Filter/</a:t>
            </a:r>
          </a:p>
          <a:p>
            <a:pPr algn="ctr"/>
            <a:r>
              <a:rPr lang="en-US" sz="1600" dirty="0" smtClean="0"/>
              <a:t>Convolution</a:t>
            </a:r>
          </a:p>
          <a:p>
            <a:pPr algn="ctr"/>
            <a:r>
              <a:rPr lang="en-US" sz="1600" dirty="0" smtClean="0"/>
              <a:t>Correlation</a:t>
            </a:r>
          </a:p>
          <a:p>
            <a:pPr algn="ctr"/>
            <a:r>
              <a:rPr lang="en-US" sz="1600" dirty="0" smtClean="0"/>
              <a:t>Mean, </a:t>
            </a:r>
            <a:r>
              <a:rPr lang="en-US" sz="1600" dirty="0" err="1"/>
              <a:t>V</a:t>
            </a:r>
            <a:r>
              <a:rPr lang="en-US" sz="1600" dirty="0" err="1" smtClean="0"/>
              <a:t>ar</a:t>
            </a:r>
            <a:r>
              <a:rPr lang="en-US" sz="1600" dirty="0" smtClean="0"/>
              <a:t>, stats</a:t>
            </a:r>
          </a:p>
          <a:p>
            <a:pPr algn="ctr"/>
            <a:r>
              <a:rPr lang="en-US" sz="1600" dirty="0" smtClean="0"/>
              <a:t>Freq. /Spectral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 smtClean="0"/>
              <a:t>Windows of time</a:t>
            </a:r>
          </a:p>
          <a:p>
            <a:pPr algn="ctr"/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7833565" y="2545063"/>
            <a:ext cx="63132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0948" y="5174124"/>
            <a:ext cx="1633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Input and </a:t>
            </a:r>
          </a:p>
          <a:p>
            <a:r>
              <a:rPr lang="en-US" dirty="0" smtClean="0"/>
              <a:t>Temp Storage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342008" y="5174124"/>
            <a:ext cx="19273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Preprocess</a:t>
            </a:r>
          </a:p>
          <a:p>
            <a:r>
              <a:rPr lang="en-US" dirty="0" smtClean="0"/>
              <a:t>(and lose </a:t>
            </a:r>
          </a:p>
          <a:p>
            <a:r>
              <a:rPr lang="en-US" dirty="0" smtClean="0"/>
              <a:t>some information)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595810" y="5174124"/>
            <a:ext cx="2980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ML for Decisions / Predictions</a:t>
            </a:r>
            <a:endParaRPr lang="en-US" dirty="0"/>
          </a:p>
        </p:txBody>
      </p:sp>
      <p:sp>
        <p:nvSpPr>
          <p:cNvPr id="32" name="Notched Right Arrow 31"/>
          <p:cNvSpPr/>
          <p:nvPr/>
        </p:nvSpPr>
        <p:spPr>
          <a:xfrm>
            <a:off x="5180342" y="2316908"/>
            <a:ext cx="740470" cy="485752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312894" y="310178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976035" y="3019535"/>
            <a:ext cx="954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features</a:t>
            </a:r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214090" y="1163533"/>
            <a:ext cx="3378707" cy="3436025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3475279"/>
              </p:ext>
            </p:extLst>
          </p:nvPr>
        </p:nvGraphicFramePr>
        <p:xfrm>
          <a:off x="6166075" y="1522500"/>
          <a:ext cx="5900419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3521"/>
                <a:gridCol w="953521"/>
                <a:gridCol w="1065801"/>
                <a:gridCol w="943221"/>
                <a:gridCol w="944449"/>
                <a:gridCol w="1039906"/>
              </a:tblGrid>
              <a:tr h="43903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Price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Price[n-20]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 day MA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 year average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Expected Price?</a:t>
                      </a:r>
                      <a:endParaRPr lang="en-US" sz="1600" dirty="0"/>
                    </a:p>
                  </a:txBody>
                  <a:tcPr/>
                </a:tc>
              </a:tr>
              <a:tr h="25436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APPL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appl</a:t>
                      </a:r>
                      <a:r>
                        <a:rPr lang="en-US" sz="1400" dirty="0" smtClean="0"/>
                        <a:t>[n]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appl</a:t>
                      </a:r>
                      <a:r>
                        <a:rPr lang="en-US" sz="1400" dirty="0" smtClean="0"/>
                        <a:t>[n-20]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mva</a:t>
                      </a:r>
                      <a:r>
                        <a:rPr lang="en-US" sz="1400" dirty="0" smtClean="0"/>
                        <a:t>(</a:t>
                      </a:r>
                      <a:r>
                        <a:rPr lang="en-US" sz="1400" dirty="0" err="1" smtClean="0"/>
                        <a:t>appl</a:t>
                      </a:r>
                      <a:r>
                        <a:rPr lang="en-US" sz="1400" dirty="0" smtClean="0"/>
                        <a:t>, 20)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/>
                        <a:t>mva</a:t>
                      </a:r>
                      <a:r>
                        <a:rPr lang="en-US" sz="1400" dirty="0" smtClean="0"/>
                        <a:t>(</a:t>
                      </a:r>
                      <a:r>
                        <a:rPr lang="en-US" sz="1400" dirty="0" err="1" smtClean="0"/>
                        <a:t>appl</a:t>
                      </a:r>
                      <a:r>
                        <a:rPr lang="en-US" sz="1400" dirty="0" smtClean="0"/>
                        <a:t>, 200)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25436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fb</a:t>
                      </a:r>
                      <a:r>
                        <a:rPr lang="en-US" sz="1400" dirty="0" smtClean="0"/>
                        <a:t>[n]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fb</a:t>
                      </a:r>
                      <a:r>
                        <a:rPr lang="en-US" sz="1400" dirty="0" smtClean="0"/>
                        <a:t>[n-20]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mva</a:t>
                      </a:r>
                      <a:r>
                        <a:rPr lang="en-US" sz="1400" dirty="0" smtClean="0"/>
                        <a:t>(fb,20)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mva</a:t>
                      </a:r>
                      <a:r>
                        <a:rPr lang="en-US" sz="1400" dirty="0" smtClean="0"/>
                        <a:t>(fb,200)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25436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GOOG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goog</a:t>
                      </a:r>
                      <a:r>
                        <a:rPr lang="en-US" sz="1400" dirty="0" smtClean="0"/>
                        <a:t>[n]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goog</a:t>
                      </a:r>
                      <a:r>
                        <a:rPr lang="en-US" sz="1400" dirty="0" smtClean="0"/>
                        <a:t>[n-20]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mva</a:t>
                      </a:r>
                      <a:r>
                        <a:rPr lang="en-US" sz="1400" dirty="0" smtClean="0"/>
                        <a:t>(</a:t>
                      </a:r>
                      <a:r>
                        <a:rPr lang="en-US" sz="1400" dirty="0" err="1" smtClean="0"/>
                        <a:t>goog</a:t>
                      </a:r>
                      <a:r>
                        <a:rPr lang="en-US" sz="1400" dirty="0" smtClean="0"/>
                        <a:t>, 20)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mva</a:t>
                      </a:r>
                      <a:r>
                        <a:rPr lang="en-US" sz="1400" dirty="0" smtClean="0"/>
                        <a:t>(</a:t>
                      </a:r>
                      <a:r>
                        <a:rPr lang="en-US" sz="1400" dirty="0" err="1" smtClean="0"/>
                        <a:t>goog</a:t>
                      </a:r>
                      <a:r>
                        <a:rPr lang="en-US" sz="1400" dirty="0" smtClean="0"/>
                        <a:t>, 200)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857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8379" y="99755"/>
            <a:ext cx="9009790" cy="668408"/>
          </a:xfrm>
        </p:spPr>
        <p:txBody>
          <a:bodyPr/>
          <a:lstStyle/>
          <a:p>
            <a:r>
              <a:rPr lang="en-US" dirty="0" smtClean="0"/>
              <a:t>Data Sequence in Tables Example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362" y="3637327"/>
            <a:ext cx="17910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Discrete </a:t>
            </a:r>
            <a:r>
              <a:rPr lang="en-US" dirty="0" smtClean="0"/>
              <a:t>data for </a:t>
            </a:r>
          </a:p>
          <a:p>
            <a:r>
              <a:rPr lang="en-US" dirty="0" smtClean="0"/>
              <a:t>each source </a:t>
            </a:r>
          </a:p>
          <a:p>
            <a:r>
              <a:rPr lang="en-US" dirty="0" smtClean="0"/>
              <a:t>A, B, C.. </a:t>
            </a:r>
            <a:endParaRPr lang="en-US" dirty="0"/>
          </a:p>
          <a:p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 = x1, x2, x3,  …</a:t>
            </a:r>
          </a:p>
        </p:txBody>
      </p:sp>
      <p:pic>
        <p:nvPicPr>
          <p:cNvPr id="5" name="Picture 4" descr="image9_12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" t="12334" r="73728"/>
          <a:stretch/>
        </p:blipFill>
        <p:spPr>
          <a:xfrm>
            <a:off x="-2800434" y="-122007"/>
            <a:ext cx="996762" cy="1922110"/>
          </a:xfrm>
          <a:prstGeom prst="rect">
            <a:avLst/>
          </a:prstGeom>
        </p:spPr>
      </p:pic>
      <p:pic>
        <p:nvPicPr>
          <p:cNvPr id="8" name="Picture 7" descr="img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47" y="1710060"/>
            <a:ext cx="1080045" cy="6068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646" y="1827196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Apple</a:t>
            </a:r>
            <a:endParaRPr lang="en-US" dirty="0"/>
          </a:p>
        </p:txBody>
      </p:sp>
      <p:pic>
        <p:nvPicPr>
          <p:cNvPr id="40" name="Picture 39" descr="img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51" y="2684833"/>
            <a:ext cx="1114894" cy="62642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1585" y="283486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Google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948" y="2235215"/>
            <a:ext cx="242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Notched Right Arrow 6"/>
          <p:cNvSpPr/>
          <p:nvPr/>
        </p:nvSpPr>
        <p:spPr>
          <a:xfrm>
            <a:off x="2171114" y="2349117"/>
            <a:ext cx="740470" cy="485752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241332" y="1472051"/>
            <a:ext cx="1693748" cy="30519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algn="ctr"/>
            <a:r>
              <a:rPr lang="en-US" sz="1600" dirty="0" smtClean="0"/>
              <a:t>Preprocess:</a:t>
            </a:r>
          </a:p>
          <a:p>
            <a:pPr algn="ctr"/>
            <a:r>
              <a:rPr lang="en-US" sz="1600" dirty="0" smtClean="0"/>
              <a:t>Filter/</a:t>
            </a:r>
          </a:p>
          <a:p>
            <a:pPr algn="ctr"/>
            <a:r>
              <a:rPr lang="en-US" sz="1600" dirty="0" smtClean="0"/>
              <a:t>Convolution</a:t>
            </a:r>
          </a:p>
          <a:p>
            <a:pPr algn="ctr"/>
            <a:r>
              <a:rPr lang="en-US" sz="1600" dirty="0" smtClean="0"/>
              <a:t>Correlation</a:t>
            </a:r>
          </a:p>
          <a:p>
            <a:pPr algn="ctr"/>
            <a:r>
              <a:rPr lang="en-US" sz="1600" dirty="0" smtClean="0"/>
              <a:t>Mean, </a:t>
            </a:r>
            <a:r>
              <a:rPr lang="en-US" sz="1600" dirty="0" err="1"/>
              <a:t>V</a:t>
            </a:r>
            <a:r>
              <a:rPr lang="en-US" sz="1600" dirty="0" err="1" smtClean="0"/>
              <a:t>ar</a:t>
            </a:r>
            <a:r>
              <a:rPr lang="en-US" sz="1600" dirty="0" smtClean="0"/>
              <a:t>, stats</a:t>
            </a:r>
          </a:p>
          <a:p>
            <a:pPr algn="ctr"/>
            <a:r>
              <a:rPr lang="en-US" sz="1600" dirty="0"/>
              <a:t>Freq. /</a:t>
            </a:r>
            <a:r>
              <a:rPr lang="en-US" sz="1600" dirty="0" smtClean="0"/>
              <a:t>Spectral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 smtClean="0"/>
              <a:t>Windows of time</a:t>
            </a:r>
          </a:p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0948" y="5174124"/>
            <a:ext cx="1633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Input and </a:t>
            </a:r>
          </a:p>
          <a:p>
            <a:r>
              <a:rPr lang="en-US" dirty="0" smtClean="0"/>
              <a:t>Temp Storage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342008" y="5174124"/>
            <a:ext cx="19273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Preprocess</a:t>
            </a:r>
          </a:p>
          <a:p>
            <a:r>
              <a:rPr lang="en-US" dirty="0" smtClean="0"/>
              <a:t>(and lose </a:t>
            </a:r>
          </a:p>
          <a:p>
            <a:r>
              <a:rPr lang="en-US" dirty="0" smtClean="0"/>
              <a:t>some information)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824107" y="5756505"/>
            <a:ext cx="210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Descriptive Statistics</a:t>
            </a:r>
            <a:endParaRPr lang="en-US" dirty="0"/>
          </a:p>
        </p:txBody>
      </p:sp>
      <p:sp>
        <p:nvSpPr>
          <p:cNvPr id="32" name="Notched Right Arrow 31"/>
          <p:cNvSpPr/>
          <p:nvPr/>
        </p:nvSpPr>
        <p:spPr>
          <a:xfrm>
            <a:off x="5180342" y="2316908"/>
            <a:ext cx="740470" cy="485752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312894" y="310178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976035" y="3019535"/>
            <a:ext cx="954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features</a:t>
            </a:r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214090" y="1163533"/>
            <a:ext cx="3378707" cy="3436025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990" y="712557"/>
            <a:ext cx="4893012" cy="19950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565" y="2976640"/>
            <a:ext cx="2974315" cy="283551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457880" y="2834869"/>
            <a:ext cx="1290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Correlation </a:t>
            </a:r>
          </a:p>
          <a:p>
            <a:r>
              <a:rPr lang="en-US" dirty="0" smtClean="0"/>
              <a:t>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42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729" y="170640"/>
            <a:ext cx="9009790" cy="668408"/>
          </a:xfrm>
        </p:spPr>
        <p:txBody>
          <a:bodyPr/>
          <a:lstStyle/>
          <a:p>
            <a:r>
              <a:rPr lang="en-US" dirty="0" smtClean="0"/>
              <a:t>Data Sequence in Tables Example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67153" y="3747519"/>
            <a:ext cx="17910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Discrete </a:t>
            </a:r>
            <a:r>
              <a:rPr lang="en-US" dirty="0" smtClean="0"/>
              <a:t>data for </a:t>
            </a:r>
          </a:p>
          <a:p>
            <a:r>
              <a:rPr lang="en-US" dirty="0" smtClean="0"/>
              <a:t>each source </a:t>
            </a:r>
          </a:p>
          <a:p>
            <a:r>
              <a:rPr lang="en-US" dirty="0" smtClean="0"/>
              <a:t>A, B, C.. </a:t>
            </a:r>
            <a:endParaRPr lang="en-US" dirty="0"/>
          </a:p>
          <a:p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 = </a:t>
            </a:r>
            <a:r>
              <a:rPr lang="en-US" dirty="0" smtClean="0"/>
              <a:t>2-D Array</a:t>
            </a:r>
          </a:p>
        </p:txBody>
      </p:sp>
      <p:sp>
        <p:nvSpPr>
          <p:cNvPr id="7" name="Notched Right Arrow 6"/>
          <p:cNvSpPr/>
          <p:nvPr/>
        </p:nvSpPr>
        <p:spPr>
          <a:xfrm>
            <a:off x="3403053" y="2402906"/>
            <a:ext cx="740470" cy="485752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73271" y="1525840"/>
            <a:ext cx="1693748" cy="30519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algn="ctr"/>
            <a:r>
              <a:rPr lang="en-US" sz="1600" dirty="0" smtClean="0"/>
              <a:t>Preprocess:</a:t>
            </a:r>
          </a:p>
          <a:p>
            <a:pPr algn="ctr"/>
            <a:r>
              <a:rPr lang="en-US" sz="1600" dirty="0" smtClean="0"/>
              <a:t>Filter/</a:t>
            </a:r>
          </a:p>
          <a:p>
            <a:pPr algn="ctr"/>
            <a:r>
              <a:rPr lang="en-US" sz="1600" dirty="0" smtClean="0"/>
              <a:t>Convolution</a:t>
            </a:r>
          </a:p>
          <a:p>
            <a:pPr algn="ctr"/>
            <a:r>
              <a:rPr lang="en-US" sz="1600" dirty="0" smtClean="0"/>
              <a:t>Correlation</a:t>
            </a:r>
          </a:p>
          <a:p>
            <a:pPr algn="ctr"/>
            <a:r>
              <a:rPr lang="en-US" sz="1600" dirty="0" smtClean="0"/>
              <a:t>Mean, </a:t>
            </a:r>
            <a:r>
              <a:rPr lang="en-US" sz="1600" dirty="0" err="1"/>
              <a:t>V</a:t>
            </a:r>
            <a:r>
              <a:rPr lang="en-US" sz="1600" dirty="0" err="1" smtClean="0"/>
              <a:t>ar</a:t>
            </a:r>
            <a:r>
              <a:rPr lang="en-US" sz="1600" dirty="0" smtClean="0"/>
              <a:t>, stats</a:t>
            </a:r>
          </a:p>
          <a:p>
            <a:pPr algn="ctr"/>
            <a:r>
              <a:rPr lang="en-US" sz="1600" dirty="0"/>
              <a:t>Freq. /</a:t>
            </a:r>
            <a:r>
              <a:rPr lang="en-US" sz="1600" dirty="0" smtClean="0"/>
              <a:t>Spectral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 smtClean="0"/>
              <a:t>Windows of </a:t>
            </a:r>
            <a:br>
              <a:rPr lang="en-US" sz="1600" dirty="0" smtClean="0"/>
            </a:br>
            <a:r>
              <a:rPr lang="en-US" sz="16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space</a:t>
            </a:r>
          </a:p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90159" y="5227913"/>
            <a:ext cx="1633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Input and </a:t>
            </a:r>
          </a:p>
          <a:p>
            <a:r>
              <a:rPr lang="en-US" dirty="0" smtClean="0"/>
              <a:t>Temp Storage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484959" y="5060005"/>
            <a:ext cx="19273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Preprocess</a:t>
            </a:r>
          </a:p>
          <a:p>
            <a:r>
              <a:rPr lang="en-US" dirty="0" smtClean="0"/>
              <a:t>(and lose </a:t>
            </a:r>
          </a:p>
          <a:p>
            <a:r>
              <a:rPr lang="en-US" dirty="0" smtClean="0"/>
              <a:t>some information)</a:t>
            </a:r>
            <a:endParaRPr lang="en-US" dirty="0"/>
          </a:p>
        </p:txBody>
      </p:sp>
      <p:sp>
        <p:nvSpPr>
          <p:cNvPr id="32" name="Notched Right Arrow 31"/>
          <p:cNvSpPr/>
          <p:nvPr/>
        </p:nvSpPr>
        <p:spPr>
          <a:xfrm>
            <a:off x="6412281" y="2370697"/>
            <a:ext cx="740470" cy="485752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3544833" y="3155577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07974" y="3073324"/>
            <a:ext cx="954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features</a:t>
            </a:r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446029" y="1217322"/>
            <a:ext cx="3378707" cy="3436025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61650" y="982067"/>
            <a:ext cx="819018" cy="10875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</a:t>
            </a:r>
          </a:p>
          <a:p>
            <a:pPr algn="ctr"/>
            <a:r>
              <a:rPr lang="en-US" dirty="0"/>
              <a:t>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351623" y="2462461"/>
            <a:ext cx="819018" cy="10875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</a:t>
            </a:r>
          </a:p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581681" y="206961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..</a:t>
            </a:r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7921112" y="2086125"/>
            <a:ext cx="20813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A:   x1</a:t>
            </a:r>
            <a:r>
              <a:rPr lang="en-US" dirty="0"/>
              <a:t>, x2, x3,  </a:t>
            </a:r>
            <a:r>
              <a:rPr lang="en-US" dirty="0" smtClean="0"/>
              <a:t>…</a:t>
            </a:r>
            <a:endParaRPr lang="en-US" dirty="0"/>
          </a:p>
          <a:p>
            <a:r>
              <a:rPr lang="en-US" dirty="0" smtClean="0"/>
              <a:t>B:   x1</a:t>
            </a:r>
            <a:r>
              <a:rPr lang="en-US" dirty="0"/>
              <a:t>, x2, x3,  </a:t>
            </a:r>
            <a:r>
              <a:rPr lang="en-US" dirty="0" smtClean="0"/>
              <a:t>…</a:t>
            </a:r>
            <a:endParaRPr lang="en-US" dirty="0"/>
          </a:p>
          <a:p>
            <a:r>
              <a:rPr lang="en-US" dirty="0" smtClean="0"/>
              <a:t>C:   x1</a:t>
            </a:r>
            <a:r>
              <a:rPr lang="en-US" dirty="0"/>
              <a:t>, x2, x3,  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D:   x1</a:t>
            </a:r>
            <a:r>
              <a:rPr lang="en-US" dirty="0"/>
              <a:t>, x2, x3,  …</a:t>
            </a:r>
          </a:p>
          <a:p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677875" y="3610201"/>
            <a:ext cx="3205279" cy="120032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If ML: Table of (X,Y) for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Prediction Classification</a:t>
            </a:r>
          </a:p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8288190" y="1931988"/>
            <a:ext cx="1537127" cy="1761741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88191" y="1455059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Features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00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2064" y="2782527"/>
            <a:ext cx="6217894" cy="923330"/>
          </a:xfrm>
          <a:prstGeom prst="rect">
            <a:avLst/>
          </a:prstGeom>
          <a:solidFill>
            <a:schemeClr val="tx1">
              <a:alpha val="86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lIns="274320" tIns="274320" rIns="274320" bIns="27432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Correlation Matrices</a:t>
            </a:r>
            <a:endParaRPr lang="en-US" sz="24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89545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Correlation and Covariance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37813"/>
          <a:stretch/>
        </p:blipFill>
        <p:spPr>
          <a:xfrm>
            <a:off x="2209800" y="1234721"/>
            <a:ext cx="6311421" cy="1215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333" y="5918814"/>
            <a:ext cx="2853504" cy="1912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3032478"/>
            <a:ext cx="3416300" cy="2768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r="40301"/>
          <a:stretch/>
        </p:blipFill>
        <p:spPr>
          <a:xfrm>
            <a:off x="6096000" y="2697987"/>
            <a:ext cx="4589929" cy="13142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1" y="7363257"/>
            <a:ext cx="6311421" cy="19543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57486"/>
          <a:stretch/>
        </p:blipFill>
        <p:spPr>
          <a:xfrm>
            <a:off x="7454737" y="3823445"/>
            <a:ext cx="3268695" cy="131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4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Correlation and Covariance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333" y="5918814"/>
            <a:ext cx="2853504" cy="1912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732" y="1124390"/>
            <a:ext cx="7057639" cy="12064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1" y="7363257"/>
            <a:ext cx="6311421" cy="19543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-5435" t="22330" r="36248" b="-2874"/>
          <a:stretch/>
        </p:blipFill>
        <p:spPr>
          <a:xfrm>
            <a:off x="964524" y="3462076"/>
            <a:ext cx="9109761" cy="184432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422579" y="2819414"/>
            <a:ext cx="4193649" cy="4076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Properties</a:t>
            </a:r>
          </a:p>
        </p:txBody>
      </p:sp>
    </p:spTree>
    <p:extLst>
      <p:ext uri="{BB962C8B-B14F-4D97-AF65-F5344CB8AC3E}">
        <p14:creationId xmlns:p14="http://schemas.microsoft.com/office/powerpoint/2010/main" val="73366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 Matrix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579022" y="1846181"/>
            <a:ext cx="23314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579022" y="2167915"/>
            <a:ext cx="23314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579022" y="2771870"/>
            <a:ext cx="23314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15801" y="1648627"/>
            <a:ext cx="401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27091" y="1959069"/>
            <a:ext cx="401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55312" y="2587204"/>
            <a:ext cx="405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xn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55313" y="3406323"/>
            <a:ext cx="20608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Many samples, or a </a:t>
            </a:r>
            <a:br>
              <a:rPr lang="en-US" dirty="0"/>
            </a:br>
            <a:r>
              <a:rPr lang="en-US" dirty="0"/>
              <a:t>sequence in time</a:t>
            </a:r>
          </a:p>
          <a:p>
            <a:r>
              <a:rPr lang="en-US" dirty="0"/>
              <a:t>x1(t), x2(t), .. </a:t>
            </a:r>
            <a:r>
              <a:rPr lang="en-US" dirty="0" err="1"/>
              <a:t>xn</a:t>
            </a:r>
            <a:r>
              <a:rPr lang="en-US" dirty="0"/>
              <a:t>(t)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27091" y="4958320"/>
            <a:ext cx="73154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estimate from data:</a:t>
            </a:r>
          </a:p>
          <a:p>
            <a:pPr marL="342900" indent="-342900">
              <a:buAutoNum type="alphaLcParenR"/>
            </a:pPr>
            <a:r>
              <a:rPr lang="en-US" dirty="0"/>
              <a:t>Use all samples ever collected</a:t>
            </a:r>
          </a:p>
          <a:p>
            <a:pPr marL="342900" indent="-342900">
              <a:buAutoNum type="alphaLcParenR"/>
            </a:pPr>
            <a:r>
              <a:rPr lang="en-US" dirty="0"/>
              <a:t>Use window size of W samples of each to estimate a recent </a:t>
            </a:r>
            <a:r>
              <a:rPr lang="en-US" dirty="0" err="1"/>
              <a:t>Corr</a:t>
            </a:r>
            <a:r>
              <a:rPr lang="en-US" dirty="0"/>
              <a:t> Matrix  </a:t>
            </a:r>
          </a:p>
          <a:p>
            <a:pPr marL="342900" indent="-342900">
              <a:buAutoNum type="alphaLcParenR"/>
            </a:pP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4126487" y="1455913"/>
            <a:ext cx="763839" cy="1664353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prstDash val="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3942909" y="1048099"/>
            <a:ext cx="1229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Window W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672074" y="1545633"/>
            <a:ext cx="2096393" cy="2821807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8288609" y="849806"/>
            <a:ext cx="696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752704" y="1219138"/>
            <a:ext cx="2015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x1     x2      …        </a:t>
            </a:r>
            <a:r>
              <a:rPr lang="en-US" dirty="0" err="1"/>
              <a:t>xn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744821" y="1431059"/>
            <a:ext cx="96532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Samples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2</a:t>
            </a:r>
          </a:p>
          <a:p>
            <a:r>
              <a:rPr lang="en-US" dirty="0"/>
              <a:t>3</a:t>
            </a:r>
          </a:p>
          <a:p>
            <a:r>
              <a:rPr lang="en-US" dirty="0"/>
              <a:t>n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 smtClean="0"/>
              <a:t>N+W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672074" y="2587204"/>
            <a:ext cx="2096393" cy="1060991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prstDash val="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Samples from Window of 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7344" y="2017959"/>
            <a:ext cx="1029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Multiple </a:t>
            </a:r>
          </a:p>
          <a:p>
            <a:r>
              <a:rPr lang="en-US" dirty="0" smtClean="0"/>
              <a:t>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50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 Matrix</a:t>
            </a:r>
            <a:endParaRPr lang="en-US" dirty="0"/>
          </a:p>
        </p:txBody>
      </p:sp>
      <p:sp>
        <p:nvSpPr>
          <p:cNvPr id="17" name="Double Bracket 16"/>
          <p:cNvSpPr/>
          <p:nvPr/>
        </p:nvSpPr>
        <p:spPr>
          <a:xfrm>
            <a:off x="2228381" y="1292184"/>
            <a:ext cx="3648531" cy="3027511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571060" y="1510918"/>
            <a:ext cx="1709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Corr</a:t>
            </a:r>
            <a:r>
              <a:rPr lang="en-US" dirty="0"/>
              <a:t>(x1,x1) ……..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557803" y="1510918"/>
            <a:ext cx="122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Corr</a:t>
            </a:r>
            <a:r>
              <a:rPr lang="en-US" dirty="0"/>
              <a:t>(x1,xn)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1060" y="3618428"/>
            <a:ext cx="122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Corr</a:t>
            </a:r>
            <a:r>
              <a:rPr lang="en-US" dirty="0"/>
              <a:t>(xn,x1)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620520" y="3693365"/>
            <a:ext cx="123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Corr</a:t>
            </a:r>
            <a:r>
              <a:rPr lang="en-US" dirty="0"/>
              <a:t>(</a:t>
            </a:r>
            <a:r>
              <a:rPr lang="en-US" dirty="0" err="1"/>
              <a:t>xn,xn</a:t>
            </a:r>
            <a:r>
              <a:rPr lang="en-US" dirty="0"/>
              <a:t>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27090" y="4958320"/>
            <a:ext cx="71518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estimate from data:</a:t>
            </a:r>
          </a:p>
          <a:p>
            <a:pPr marL="342900" indent="-342900">
              <a:buAutoNum type="alphaLcParenR"/>
            </a:pPr>
            <a:r>
              <a:rPr lang="en-US" dirty="0"/>
              <a:t>Use all samples ever collected</a:t>
            </a:r>
          </a:p>
          <a:p>
            <a:pPr marL="342900" indent="-342900">
              <a:buAutoNum type="alphaLcParenR"/>
            </a:pPr>
            <a:r>
              <a:rPr lang="en-US" dirty="0"/>
              <a:t>Use window size of W samples of each to estimate recent </a:t>
            </a:r>
            <a:r>
              <a:rPr lang="en-US" dirty="0" err="1"/>
              <a:t>Corr</a:t>
            </a:r>
            <a:r>
              <a:rPr lang="en-US" dirty="0"/>
              <a:t> Matrix  </a:t>
            </a:r>
          </a:p>
          <a:p>
            <a:pPr marL="342900" indent="-342900">
              <a:buAutoNum type="alphaLcParenR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08671" y="1355436"/>
            <a:ext cx="432599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Corr</a:t>
            </a:r>
            <a:r>
              <a:rPr lang="en-US" dirty="0"/>
              <a:t>(x1,x1) = 1</a:t>
            </a:r>
          </a:p>
          <a:p>
            <a:endParaRPr lang="en-US" dirty="0"/>
          </a:p>
          <a:p>
            <a:r>
              <a:rPr lang="en-US" dirty="0" err="1"/>
              <a:t>Corr</a:t>
            </a:r>
            <a:r>
              <a:rPr lang="en-US" dirty="0"/>
              <a:t>(x2, x1) </a:t>
            </a:r>
          </a:p>
          <a:p>
            <a:r>
              <a:rPr lang="en-US" dirty="0"/>
              <a:t>= E[ </a:t>
            </a:r>
            <a:r>
              <a:rPr lang="en-US" dirty="0" smtClean="0"/>
              <a:t>x2 x1 </a:t>
            </a:r>
            <a:r>
              <a:rPr lang="en-US" dirty="0"/>
              <a:t>– </a:t>
            </a:r>
            <a:r>
              <a:rPr lang="en-US" dirty="0" smtClean="0"/>
              <a:t>E[x2]E[x1] </a:t>
            </a:r>
            <a:r>
              <a:rPr lang="en-US" dirty="0"/>
              <a:t>] / </a:t>
            </a:r>
            <a:r>
              <a:rPr lang="en-US" dirty="0" err="1" smtClean="0"/>
              <a:t>stdev</a:t>
            </a:r>
            <a:r>
              <a:rPr lang="en-US" dirty="0" smtClean="0"/>
              <a:t>(x1) </a:t>
            </a:r>
            <a:r>
              <a:rPr lang="en-US" dirty="0" err="1" smtClean="0"/>
              <a:t>stdev</a:t>
            </a:r>
            <a:r>
              <a:rPr lang="en-US" dirty="0" smtClean="0"/>
              <a:t>(x2)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could even do this by hand: 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006872" y="3547414"/>
            <a:ext cx="32428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x1	x2	 E[x1 x2]	E[x1]   E[x2]</a:t>
            </a:r>
          </a:p>
          <a:p>
            <a:r>
              <a:rPr lang="en-US" dirty="0"/>
              <a:t>1	2	2		1.5		2.5</a:t>
            </a:r>
            <a:br>
              <a:rPr lang="en-US" dirty="0"/>
            </a:br>
            <a:r>
              <a:rPr lang="en-US" dirty="0"/>
              <a:t>2	4</a:t>
            </a:r>
            <a:br>
              <a:rPr lang="en-US" dirty="0"/>
            </a:br>
            <a:r>
              <a:rPr lang="en-US" dirty="0"/>
              <a:t>1	1</a:t>
            </a:r>
            <a:br>
              <a:rPr lang="en-US" dirty="0"/>
            </a:br>
            <a:r>
              <a:rPr lang="en-US" dirty="0"/>
              <a:t>2	3</a:t>
            </a:r>
          </a:p>
        </p:txBody>
      </p:sp>
    </p:spTree>
    <p:extLst>
      <p:ext uri="{BB962C8B-B14F-4D97-AF65-F5344CB8AC3E}">
        <p14:creationId xmlns:p14="http://schemas.microsoft.com/office/powerpoint/2010/main" val="64923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Examples: Correlation of Rows with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21978" y="1293237"/>
            <a:ext cx="5844988" cy="4555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/>
              <a:t>Import </a:t>
            </a:r>
            <a:r>
              <a:rPr lang="en-US" sz="1600" dirty="0" err="1" smtClean="0"/>
              <a:t>numpy</a:t>
            </a:r>
            <a:r>
              <a:rPr lang="en-US" sz="1600" dirty="0" smtClean="0"/>
              <a:t> as np</a:t>
            </a:r>
          </a:p>
          <a:p>
            <a:endParaRPr lang="en-US" sz="1600" dirty="0" smtClean="0"/>
          </a:p>
          <a:p>
            <a:r>
              <a:rPr lang="en-US" sz="1600" dirty="0" smtClean="0"/>
              <a:t># ignore line formatting</a:t>
            </a:r>
            <a:endParaRPr lang="en-US" sz="1600" dirty="0"/>
          </a:p>
          <a:p>
            <a:r>
              <a:rPr lang="mr-IN" sz="1600" dirty="0" err="1" smtClean="0"/>
              <a:t>x</a:t>
            </a:r>
            <a:r>
              <a:rPr lang="mr-IN" sz="1600" dirty="0" smtClean="0"/>
              <a:t> </a:t>
            </a:r>
            <a:r>
              <a:rPr lang="mr-IN" sz="1600" dirty="0"/>
              <a:t>= </a:t>
            </a:r>
            <a:r>
              <a:rPr lang="en-US" sz="1600" dirty="0" err="1" smtClean="0"/>
              <a:t>np.array</a:t>
            </a:r>
            <a:r>
              <a:rPr lang="en-US" sz="1600" dirty="0" smtClean="0"/>
              <a:t>(</a:t>
            </a:r>
          </a:p>
          <a:p>
            <a:r>
              <a:rPr lang="en-US" sz="1600" dirty="0" smtClean="0"/>
              <a:t>         </a:t>
            </a:r>
            <a:r>
              <a:rPr lang="mr-IN" sz="1600" dirty="0" smtClean="0"/>
              <a:t>[[0.1, .32, .2,  0.4, 0.8], </a:t>
            </a:r>
            <a:endParaRPr lang="en-US" sz="1600" dirty="0" smtClean="0"/>
          </a:p>
          <a:p>
            <a:r>
              <a:rPr lang="en-US" sz="1600" dirty="0" smtClean="0"/>
              <a:t>	</a:t>
            </a:r>
            <a:r>
              <a:rPr lang="mr-IN" sz="1600" dirty="0" smtClean="0"/>
              <a:t>[.</a:t>
            </a:r>
            <a:r>
              <a:rPr lang="mr-IN" sz="1600" dirty="0"/>
              <a:t>23, .18, .56, .61, .12], </a:t>
            </a:r>
            <a:endParaRPr lang="en-US" sz="1600" dirty="0" smtClean="0"/>
          </a:p>
          <a:p>
            <a:r>
              <a:rPr lang="en-US" sz="1600" dirty="0" smtClean="0"/>
              <a:t>	</a:t>
            </a:r>
            <a:r>
              <a:rPr lang="mr-IN" sz="1600" dirty="0" smtClean="0"/>
              <a:t>[.</a:t>
            </a:r>
            <a:r>
              <a:rPr lang="mr-IN" sz="1600" dirty="0"/>
              <a:t>9,   .3,  .6,  .5,  .3], </a:t>
            </a:r>
            <a:endParaRPr lang="en-US" sz="1600" dirty="0" smtClean="0"/>
          </a:p>
          <a:p>
            <a:r>
              <a:rPr lang="en-US" sz="1600" dirty="0" smtClean="0"/>
              <a:t>	</a:t>
            </a:r>
            <a:r>
              <a:rPr lang="mr-IN" sz="1600" dirty="0" smtClean="0"/>
              <a:t>[.</a:t>
            </a:r>
            <a:r>
              <a:rPr lang="mr-IN" sz="1600" dirty="0"/>
              <a:t>34, .75, .91, .19, .21</a:t>
            </a:r>
            <a:r>
              <a:rPr lang="mr-IN" sz="1600" dirty="0" smtClean="0"/>
              <a:t>]]</a:t>
            </a:r>
            <a:r>
              <a:rPr lang="en-US" sz="1600" dirty="0" smtClean="0"/>
              <a:t>)</a:t>
            </a:r>
          </a:p>
          <a:p>
            <a:endParaRPr lang="en-US" sz="1600" dirty="0"/>
          </a:p>
          <a:p>
            <a:endParaRPr lang="en-US" sz="1600" dirty="0" smtClean="0"/>
          </a:p>
          <a:p>
            <a:r>
              <a:rPr lang="mr-IN" sz="1600" dirty="0" err="1"/>
              <a:t>np.corrcoef</a:t>
            </a:r>
            <a:r>
              <a:rPr lang="mr-IN" sz="1600" dirty="0"/>
              <a:t>(</a:t>
            </a:r>
            <a:r>
              <a:rPr lang="mr-IN" sz="1600" dirty="0" err="1"/>
              <a:t>x</a:t>
            </a:r>
            <a:r>
              <a:rPr lang="mr-IN" sz="1600" dirty="0" smtClean="0"/>
              <a:t>)</a:t>
            </a:r>
            <a:endParaRPr lang="en-US" sz="1600" dirty="0" smtClean="0"/>
          </a:p>
          <a:p>
            <a:r>
              <a:rPr lang="mr-IN" sz="1600" dirty="0" err="1" smtClean="0"/>
              <a:t>Out</a:t>
            </a:r>
            <a:r>
              <a:rPr lang="mr-IN" sz="1600" dirty="0" smtClean="0"/>
              <a:t>[4</a:t>
            </a:r>
            <a:r>
              <a:rPr lang="mr-IN" sz="1600" dirty="0"/>
              <a:t>]: </a:t>
            </a:r>
            <a:r>
              <a:rPr lang="mr-IN" sz="1600" dirty="0" err="1" smtClean="0"/>
              <a:t>array</a:t>
            </a:r>
            <a:r>
              <a:rPr lang="mr-IN" sz="1600" dirty="0" smtClean="0"/>
              <a:t>([</a:t>
            </a:r>
            <a:endParaRPr lang="en-US" sz="1600" dirty="0" smtClean="0"/>
          </a:p>
          <a:p>
            <a:r>
              <a:rPr lang="mr-IN" sz="1600" dirty="0" smtClean="0"/>
              <a:t>[ </a:t>
            </a:r>
            <a:r>
              <a:rPr lang="mr-IN" sz="1600" dirty="0"/>
              <a:t>1.        , -0.35153114, -0.74736506, -0.48917666],       </a:t>
            </a:r>
            <a:endParaRPr lang="en-US" sz="1600" dirty="0" smtClean="0"/>
          </a:p>
          <a:p>
            <a:r>
              <a:rPr lang="mr-IN" sz="1600" dirty="0" smtClean="0"/>
              <a:t>[-</a:t>
            </a:r>
            <a:r>
              <a:rPr lang="mr-IN" sz="1600" dirty="0"/>
              <a:t>0.35153114,  1.        ,  0.23810227,  0.15958285],       </a:t>
            </a:r>
            <a:endParaRPr lang="en-US" sz="1600" dirty="0" smtClean="0"/>
          </a:p>
          <a:p>
            <a:r>
              <a:rPr lang="mr-IN" sz="1600" dirty="0" smtClean="0"/>
              <a:t>[-</a:t>
            </a:r>
            <a:r>
              <a:rPr lang="mr-IN" sz="1600" dirty="0"/>
              <a:t>0.74736506,  0.23810227,  1.        , -0.03960706],       </a:t>
            </a:r>
            <a:endParaRPr lang="en-US" sz="1600" dirty="0" smtClean="0"/>
          </a:p>
          <a:p>
            <a:r>
              <a:rPr lang="mr-IN" sz="1600" dirty="0" smtClean="0"/>
              <a:t>[-</a:t>
            </a:r>
            <a:r>
              <a:rPr lang="mr-IN" sz="1600" dirty="0"/>
              <a:t>0.48917666,  0.15958285, -0.03960706,  1.        </a:t>
            </a:r>
            <a:r>
              <a:rPr lang="mr-IN" sz="1600" dirty="0" smtClean="0"/>
              <a:t>]</a:t>
            </a:r>
            <a:endParaRPr lang="en-US" sz="1600" dirty="0" smtClean="0"/>
          </a:p>
          <a:p>
            <a:r>
              <a:rPr lang="mr-IN" sz="1600" dirty="0" smtClean="0"/>
              <a:t>])</a:t>
            </a:r>
            <a:endParaRPr lang="en-US" sz="1600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55858" y="1293237"/>
            <a:ext cx="424353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Here each row is a vector of length 5</a:t>
            </a:r>
          </a:p>
          <a:p>
            <a:r>
              <a:rPr lang="en-US" dirty="0" smtClean="0"/>
              <a:t>There are 4 vectors</a:t>
            </a:r>
          </a:p>
          <a:p>
            <a:endParaRPr lang="en-US" dirty="0" smtClean="0"/>
          </a:p>
          <a:p>
            <a:r>
              <a:rPr lang="en-US" dirty="0" smtClean="0"/>
              <a:t>Correlation matrix is 4 x 4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If you want the correlation of the columns, </a:t>
            </a:r>
          </a:p>
          <a:p>
            <a:r>
              <a:rPr lang="en-US" dirty="0" smtClean="0"/>
              <a:t>just use transpose</a:t>
            </a:r>
            <a:endParaRPr lang="en-US" dirty="0"/>
          </a:p>
          <a:p>
            <a:endParaRPr lang="en-US" dirty="0" smtClean="0"/>
          </a:p>
          <a:p>
            <a:r>
              <a:rPr lang="mr-IN" dirty="0" err="1" smtClean="0"/>
              <a:t>np.corrcoef</a:t>
            </a:r>
            <a:r>
              <a:rPr lang="en-US" dirty="0" smtClean="0"/>
              <a:t> </a:t>
            </a:r>
            <a:r>
              <a:rPr lang="mr-IN" dirty="0" smtClean="0"/>
              <a:t>(</a:t>
            </a:r>
            <a:r>
              <a:rPr lang="en-US" dirty="0" smtClean="0"/>
              <a:t> </a:t>
            </a:r>
            <a:r>
              <a:rPr lang="en-US" dirty="0" err="1" smtClean="0"/>
              <a:t>np.transpose</a:t>
            </a:r>
            <a:r>
              <a:rPr lang="en-US" dirty="0" smtClean="0"/>
              <a:t>(</a:t>
            </a:r>
            <a:r>
              <a:rPr lang="mr-IN" dirty="0" err="1" smtClean="0"/>
              <a:t>x</a:t>
            </a:r>
            <a:r>
              <a:rPr lang="mr-IN" dirty="0" smtClean="0"/>
              <a:t>)</a:t>
            </a:r>
            <a:r>
              <a:rPr lang="en-US" dirty="0" smtClean="0"/>
              <a:t> )</a:t>
            </a:r>
          </a:p>
          <a:p>
            <a:endParaRPr lang="en-US" dirty="0"/>
          </a:p>
          <a:p>
            <a:r>
              <a:rPr lang="en-US" dirty="0" smtClean="0"/>
              <a:t>For a window, use a slice:</a:t>
            </a:r>
            <a:endParaRPr lang="en-US" dirty="0"/>
          </a:p>
          <a:p>
            <a:r>
              <a:rPr lang="en-US" dirty="0"/>
              <a:t>w</a:t>
            </a:r>
            <a:r>
              <a:rPr lang="en-US" dirty="0" smtClean="0"/>
              <a:t>indow = x[0:4,3:5] for the last </a:t>
            </a:r>
          </a:p>
          <a:p>
            <a:r>
              <a:rPr lang="en-US" dirty="0" smtClean="0"/>
              <a:t>two columns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04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9135" y="-88205"/>
            <a:ext cx="8229600" cy="668408"/>
          </a:xfrm>
        </p:spPr>
        <p:txBody>
          <a:bodyPr/>
          <a:lstStyle/>
          <a:p>
            <a:r>
              <a:rPr lang="en-US" dirty="0" smtClean="0"/>
              <a:t>A High </a:t>
            </a:r>
            <a:r>
              <a:rPr lang="en-US" dirty="0"/>
              <a:t>L</a:t>
            </a:r>
            <a:r>
              <a:rPr lang="en-US" dirty="0" smtClean="0"/>
              <a:t>evel </a:t>
            </a:r>
            <a:r>
              <a:rPr lang="en-US" dirty="0"/>
              <a:t>F</a:t>
            </a:r>
            <a:r>
              <a:rPr lang="en-US" dirty="0" smtClean="0"/>
              <a:t>ramework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33486" y="1298982"/>
            <a:ext cx="1508829" cy="36933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Objects</a:t>
            </a:r>
          </a:p>
          <a:p>
            <a:endParaRPr lang="en-US" dirty="0"/>
          </a:p>
          <a:p>
            <a:r>
              <a:rPr lang="en-US" dirty="0"/>
              <a:t>Events/Experiments</a:t>
            </a:r>
          </a:p>
          <a:p>
            <a:endParaRPr lang="en-US" dirty="0"/>
          </a:p>
          <a:p>
            <a:r>
              <a:rPr lang="en-US" dirty="0"/>
              <a:t>People/Customers</a:t>
            </a:r>
          </a:p>
          <a:p>
            <a:endParaRPr lang="en-US" dirty="0"/>
          </a:p>
          <a:p>
            <a:r>
              <a:rPr lang="en-US" dirty="0"/>
              <a:t>Products</a:t>
            </a:r>
          </a:p>
          <a:p>
            <a:endParaRPr lang="en-US" dirty="0"/>
          </a:p>
          <a:p>
            <a:r>
              <a:rPr lang="en-US" dirty="0"/>
              <a:t>Stocks</a:t>
            </a:r>
          </a:p>
          <a:p>
            <a:endParaRPr lang="en-US" dirty="0"/>
          </a:p>
          <a:p>
            <a:r>
              <a:rPr lang="en-US" dirty="0"/>
              <a:t>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33485" y="814226"/>
            <a:ext cx="1207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Real Life</a:t>
            </a:r>
          </a:p>
        </p:txBody>
      </p:sp>
      <p:pic>
        <p:nvPicPr>
          <p:cNvPr id="8" name="Picture 7" descr="scr_6_11.gi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1134" y="1327068"/>
            <a:ext cx="2951855" cy="1896567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5722259" y="1051155"/>
            <a:ext cx="371871" cy="2648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19391" y="569620"/>
            <a:ext cx="1949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Features, but also </a:t>
            </a:r>
            <a:br>
              <a:rPr lang="en-US" dirty="0"/>
            </a:br>
            <a:r>
              <a:rPr lang="en-US" dirty="0"/>
              <a:t>loss of information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51134" y="1334000"/>
            <a:ext cx="2951855" cy="3416320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In Sample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Out of Sample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398491" y="1315961"/>
            <a:ext cx="552642" cy="34274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Person 1</a:t>
            </a:r>
          </a:p>
          <a:p>
            <a:pPr algn="ctr"/>
            <a:r>
              <a:rPr lang="en-US" sz="800" dirty="0"/>
              <a:t>Person 2</a:t>
            </a:r>
          </a:p>
          <a:p>
            <a:pPr algn="ctr"/>
            <a:r>
              <a:rPr lang="en-US" sz="800" dirty="0"/>
              <a:t>Person 3</a:t>
            </a:r>
          </a:p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.</a:t>
            </a:r>
          </a:p>
          <a:p>
            <a:pPr algn="ctr"/>
            <a:r>
              <a:rPr lang="en-US" sz="800" dirty="0"/>
              <a:t>.</a:t>
            </a:r>
          </a:p>
          <a:p>
            <a:pPr algn="ctr"/>
            <a:r>
              <a:rPr lang="en-US" sz="800" dirty="0"/>
              <a:t>.</a:t>
            </a:r>
          </a:p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Person N</a:t>
            </a:r>
          </a:p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041006" y="2023401"/>
            <a:ext cx="1492793" cy="9526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7284750" y="2281648"/>
            <a:ext cx="12951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915051" y="1875735"/>
            <a:ext cx="1560644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Characteristics</a:t>
            </a:r>
          </a:p>
          <a:p>
            <a:r>
              <a:rPr lang="en-US" dirty="0"/>
              <a:t>Patterns</a:t>
            </a:r>
          </a:p>
          <a:p>
            <a:r>
              <a:rPr lang="en-US" dirty="0"/>
              <a:t>Models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Predictions</a:t>
            </a:r>
          </a:p>
          <a:p>
            <a:r>
              <a:rPr lang="en-US" dirty="0"/>
              <a:t>Similarities</a:t>
            </a:r>
          </a:p>
          <a:p>
            <a:r>
              <a:rPr lang="en-US" dirty="0"/>
              <a:t>Differences</a:t>
            </a:r>
          </a:p>
          <a:p>
            <a:r>
              <a:rPr lang="en-US" dirty="0"/>
              <a:t>Distance </a:t>
            </a:r>
          </a:p>
          <a:p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7437150" y="3891304"/>
            <a:ext cx="12951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210467" y="569620"/>
            <a:ext cx="2108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data </a:t>
            </a:r>
            <a:br>
              <a:rPr lang="en-US" dirty="0"/>
            </a:br>
            <a:r>
              <a:rPr lang="en-US" dirty="0"/>
              <a:t>has observed results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7707117" y="932578"/>
            <a:ext cx="391742" cy="2833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22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167" y="177398"/>
            <a:ext cx="5586033" cy="66840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Correlation of </a:t>
            </a:r>
            <a:r>
              <a:rPr lang="en-US" smtClean="0"/>
              <a:t>Features </a:t>
            </a:r>
            <a:br>
              <a:rPr lang="en-US" smtClean="0"/>
            </a:br>
            <a:r>
              <a:rPr lang="en-US" smtClean="0"/>
              <a:t>from </a:t>
            </a:r>
            <a:r>
              <a:rPr lang="en-US" dirty="0" smtClean="0"/>
              <a:t>Different Sources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7" t="23544" r="35415" b="57008"/>
          <a:stretch/>
        </p:blipFill>
        <p:spPr>
          <a:xfrm>
            <a:off x="205167" y="1054201"/>
            <a:ext cx="6288154" cy="2456329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1" t="56939" r="44435" b="27595"/>
          <a:stretch/>
        </p:blipFill>
        <p:spPr>
          <a:xfrm>
            <a:off x="6263767" y="3688521"/>
            <a:ext cx="5102499" cy="21156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4869" y="1342887"/>
            <a:ext cx="3424517" cy="198295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4" idx="2"/>
          </p:cNvCxnSpPr>
          <p:nvPr/>
        </p:nvCxnSpPr>
        <p:spPr>
          <a:xfrm>
            <a:off x="3349244" y="3510530"/>
            <a:ext cx="6432" cy="5988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49576" y="4387333"/>
            <a:ext cx="1400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Pandas Table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corr</a:t>
            </a:r>
            <a:r>
              <a:rPr lang="en-US" dirty="0" smtClean="0"/>
              <a:t>()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914853" y="4746356"/>
            <a:ext cx="6845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5" t="19197" r="11416" b="44806"/>
          <a:stretch/>
        </p:blipFill>
        <p:spPr>
          <a:xfrm>
            <a:off x="6122277" y="455317"/>
            <a:ext cx="6069723" cy="26913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76690" y="5033664"/>
            <a:ext cx="1957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Ie</a:t>
            </a:r>
            <a:r>
              <a:rPr lang="en-US" dirty="0" smtClean="0"/>
              <a:t> </a:t>
            </a:r>
            <a:r>
              <a:rPr lang="en-US" dirty="0" err="1" smtClean="0"/>
              <a:t>dataframe.corr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15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will create a correlation matrix with “columns”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77" y="1559859"/>
            <a:ext cx="8859370" cy="421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1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801" y="-11730"/>
            <a:ext cx="10972800" cy="668408"/>
          </a:xfrm>
        </p:spPr>
        <p:txBody>
          <a:bodyPr/>
          <a:lstStyle/>
          <a:p>
            <a:r>
              <a:rPr lang="en-US" dirty="0" smtClean="0"/>
              <a:t>Correlation Matrix with multiple sources and time segments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212926" y="2205651"/>
            <a:ext cx="23314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212926" y="2824389"/>
            <a:ext cx="23314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9705" y="2008097"/>
            <a:ext cx="401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0995" y="2615543"/>
            <a:ext cx="401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322010" y="2019656"/>
            <a:ext cx="227218" cy="34812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prstDash val="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576813" y="1407569"/>
            <a:ext cx="1229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Window W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73025" y="1831822"/>
            <a:ext cx="1711226" cy="1613521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5632656" y="1128204"/>
            <a:ext cx="2015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x1   x1    x1   x2</a:t>
            </a:r>
            <a:br>
              <a:rPr lang="en-US" dirty="0" smtClean="0"/>
            </a:br>
            <a:r>
              <a:rPr lang="en-US" dirty="0" smtClean="0"/>
              <a:t> A    B      C     D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4645771" y="1717248"/>
            <a:ext cx="96532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Samples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2</a:t>
            </a:r>
          </a:p>
          <a:p>
            <a:r>
              <a:rPr lang="en-US" dirty="0" smtClean="0"/>
              <a:t>3</a:t>
            </a:r>
          </a:p>
          <a:p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W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5611100" y="1857937"/>
            <a:ext cx="300241" cy="1596974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prstDash val="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8893" y="1631883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Sources</a:t>
            </a:r>
            <a:endParaRPr lang="en-US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2850531" y="2008097"/>
            <a:ext cx="227218" cy="34812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prstDash val="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341565" y="2012860"/>
            <a:ext cx="227218" cy="34812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prstDash val="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017421" y="2636750"/>
            <a:ext cx="227218" cy="34812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prstDash val="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9824219" y="1835079"/>
            <a:ext cx="1237839" cy="1300585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Corr</a:t>
            </a:r>
            <a:endParaRPr lang="en-US" dirty="0" smtClean="0"/>
          </a:p>
          <a:p>
            <a:pPr algn="ctr"/>
            <a:r>
              <a:rPr lang="en-US" dirty="0" smtClean="0"/>
              <a:t>Matrix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824219" y="1395784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  B   C</a:t>
            </a:r>
            <a:r>
              <a:rPr lang="en-US" dirty="0"/>
              <a:t> </a:t>
            </a:r>
            <a:r>
              <a:rPr lang="en-US" dirty="0" smtClean="0"/>
              <a:t>  D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385943" y="1935335"/>
            <a:ext cx="3273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</a:p>
          <a:p>
            <a:r>
              <a:rPr lang="en-US" dirty="0" smtClean="0"/>
              <a:t>B</a:t>
            </a:r>
          </a:p>
          <a:p>
            <a:r>
              <a:rPr lang="en-US" dirty="0" smtClean="0"/>
              <a:t>C</a:t>
            </a:r>
          </a:p>
          <a:p>
            <a:r>
              <a:rPr lang="en-US" dirty="0" smtClean="0"/>
              <a:t>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1124" y="3229871"/>
            <a:ext cx="3156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	1 2 3 4 5 6 </a:t>
            </a:r>
            <a:r>
              <a:rPr lang="mr-IN" dirty="0" smtClean="0"/>
              <a:t>…</a:t>
            </a:r>
            <a:r>
              <a:rPr lang="en-US" dirty="0" smtClean="0"/>
              <a:t>              t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193741" y="2485371"/>
            <a:ext cx="7351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005455" y="1840008"/>
            <a:ext cx="361275" cy="1623264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prstDash val="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6443926" y="1848310"/>
            <a:ext cx="361275" cy="1623264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prstDash val="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876033" y="1835079"/>
            <a:ext cx="361275" cy="1623264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prstDash val="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3" name="Freeform 2"/>
          <p:cNvSpPr/>
          <p:nvPr/>
        </p:nvSpPr>
        <p:spPr>
          <a:xfrm>
            <a:off x="3509572" y="2485371"/>
            <a:ext cx="1994757" cy="1518074"/>
          </a:xfrm>
          <a:custGeom>
            <a:avLst/>
            <a:gdLst>
              <a:gd name="connsiteX0" fmla="*/ 0 w 2026023"/>
              <a:gd name="connsiteY0" fmla="*/ 0 h 1403680"/>
              <a:gd name="connsiteX1" fmla="*/ 950259 w 2026023"/>
              <a:gd name="connsiteY1" fmla="*/ 1362635 h 1403680"/>
              <a:gd name="connsiteX2" fmla="*/ 2026023 w 2026023"/>
              <a:gd name="connsiteY2" fmla="*/ 1075764 h 140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6023" h="1403680">
                <a:moveTo>
                  <a:pt x="0" y="0"/>
                </a:moveTo>
                <a:cubicBezTo>
                  <a:pt x="306294" y="591670"/>
                  <a:pt x="612589" y="1183341"/>
                  <a:pt x="950259" y="1362635"/>
                </a:cubicBezTo>
                <a:cubicBezTo>
                  <a:pt x="1287929" y="1541929"/>
                  <a:pt x="2026023" y="1075764"/>
                  <a:pt x="2026023" y="1075764"/>
                </a:cubicBezTo>
              </a:path>
            </a:pathLst>
          </a:custGeom>
          <a:noFill/>
          <a:ln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101391" y="4098498"/>
            <a:ext cx="2308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Implement with a slice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28800" y="5109882"/>
            <a:ext cx="4936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Why would you want a correlation matrix like this?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82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801" y="-11730"/>
            <a:ext cx="10972800" cy="668408"/>
          </a:xfrm>
        </p:spPr>
        <p:txBody>
          <a:bodyPr/>
          <a:lstStyle/>
          <a:p>
            <a:r>
              <a:rPr lang="en-US" dirty="0" smtClean="0"/>
              <a:t>Correlation Matrix with multiple sources and time segments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8248" y="1472823"/>
            <a:ext cx="4110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Suppose this is x1 </a:t>
            </a:r>
          </a:p>
          <a:p>
            <a:r>
              <a:rPr lang="en-US" dirty="0" smtClean="0"/>
              <a:t>as an array of numbers  0 0  1 1..1 0 0 0 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4672148" y="1902018"/>
            <a:ext cx="295527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504330" y="1578853"/>
            <a:ext cx="1146584" cy="3231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936942" y="19924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173452" y="13017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cxnSp>
        <p:nvCxnSpPr>
          <p:cNvPr id="29" name="Straight Connector 28"/>
          <p:cNvCxnSpPr>
            <a:stCxn id="18" idx="2"/>
          </p:cNvCxnSpPr>
          <p:nvPr/>
        </p:nvCxnSpPr>
        <p:spPr>
          <a:xfrm flipV="1">
            <a:off x="6077622" y="1301778"/>
            <a:ext cx="0" cy="6002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25906" y="2745792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Suppose this is x2</a:t>
            </a:r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4672148" y="3094664"/>
            <a:ext cx="7171045" cy="548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173452" y="24944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6077622" y="2494424"/>
            <a:ext cx="0" cy="6002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592239" y="322729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100</a:t>
            </a:r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725906" y="4141693"/>
            <a:ext cx="4052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is </a:t>
            </a:r>
            <a:r>
              <a:rPr lang="en-US" sz="2400" dirty="0" err="1" smtClean="0"/>
              <a:t>np.corr</a:t>
            </a:r>
            <a:r>
              <a:rPr lang="en-US" sz="2400" dirty="0" smtClean="0"/>
              <a:t>(x1,x2[</a:t>
            </a:r>
            <a:r>
              <a:rPr lang="en-US" sz="2400" dirty="0" err="1" smtClean="0"/>
              <a:t>n:n+w</a:t>
            </a:r>
            <a:r>
              <a:rPr lang="en-US" sz="2400" dirty="0" smtClean="0"/>
              <a:t>])?</a:t>
            </a:r>
            <a:endParaRPr lang="en-US" sz="2400" dirty="0"/>
          </a:p>
        </p:txBody>
      </p:sp>
      <p:sp>
        <p:nvSpPr>
          <p:cNvPr id="34" name="Freeform 33"/>
          <p:cNvSpPr/>
          <p:nvPr/>
        </p:nvSpPr>
        <p:spPr>
          <a:xfrm>
            <a:off x="5173452" y="2701297"/>
            <a:ext cx="6669741" cy="537883"/>
          </a:xfrm>
          <a:custGeom>
            <a:avLst/>
            <a:gdLst>
              <a:gd name="connsiteX0" fmla="*/ 0 w 6669741"/>
              <a:gd name="connsiteY0" fmla="*/ 412377 h 537883"/>
              <a:gd name="connsiteX1" fmla="*/ 71718 w 6669741"/>
              <a:gd name="connsiteY1" fmla="*/ 430306 h 537883"/>
              <a:gd name="connsiteX2" fmla="*/ 161365 w 6669741"/>
              <a:gd name="connsiteY2" fmla="*/ 448236 h 537883"/>
              <a:gd name="connsiteX3" fmla="*/ 179294 w 6669741"/>
              <a:gd name="connsiteY3" fmla="*/ 502024 h 537883"/>
              <a:gd name="connsiteX4" fmla="*/ 233082 w 6669741"/>
              <a:gd name="connsiteY4" fmla="*/ 537883 h 537883"/>
              <a:gd name="connsiteX5" fmla="*/ 340659 w 6669741"/>
              <a:gd name="connsiteY5" fmla="*/ 466165 h 537883"/>
              <a:gd name="connsiteX6" fmla="*/ 448235 w 6669741"/>
              <a:gd name="connsiteY6" fmla="*/ 430306 h 537883"/>
              <a:gd name="connsiteX7" fmla="*/ 824753 w 6669741"/>
              <a:gd name="connsiteY7" fmla="*/ 448236 h 537883"/>
              <a:gd name="connsiteX8" fmla="*/ 932330 w 6669741"/>
              <a:gd name="connsiteY8" fmla="*/ 484094 h 537883"/>
              <a:gd name="connsiteX9" fmla="*/ 986118 w 6669741"/>
              <a:gd name="connsiteY9" fmla="*/ 502024 h 537883"/>
              <a:gd name="connsiteX10" fmla="*/ 1075765 w 6669741"/>
              <a:gd name="connsiteY10" fmla="*/ 430306 h 537883"/>
              <a:gd name="connsiteX11" fmla="*/ 1129553 w 6669741"/>
              <a:gd name="connsiteY11" fmla="*/ 412377 h 537883"/>
              <a:gd name="connsiteX12" fmla="*/ 1506071 w 6669741"/>
              <a:gd name="connsiteY12" fmla="*/ 466165 h 537883"/>
              <a:gd name="connsiteX13" fmla="*/ 1541930 w 6669741"/>
              <a:gd name="connsiteY13" fmla="*/ 412377 h 537883"/>
              <a:gd name="connsiteX14" fmla="*/ 1595718 w 6669741"/>
              <a:gd name="connsiteY14" fmla="*/ 304800 h 537883"/>
              <a:gd name="connsiteX15" fmla="*/ 1649506 w 6669741"/>
              <a:gd name="connsiteY15" fmla="*/ 322730 h 537883"/>
              <a:gd name="connsiteX16" fmla="*/ 1757082 w 6669741"/>
              <a:gd name="connsiteY16" fmla="*/ 430306 h 537883"/>
              <a:gd name="connsiteX17" fmla="*/ 1846730 w 6669741"/>
              <a:gd name="connsiteY17" fmla="*/ 412377 h 537883"/>
              <a:gd name="connsiteX18" fmla="*/ 1900518 w 6669741"/>
              <a:gd name="connsiteY18" fmla="*/ 394447 h 537883"/>
              <a:gd name="connsiteX19" fmla="*/ 2061882 w 6669741"/>
              <a:gd name="connsiteY19" fmla="*/ 412377 h 537883"/>
              <a:gd name="connsiteX20" fmla="*/ 2133600 w 6669741"/>
              <a:gd name="connsiteY20" fmla="*/ 502024 h 537883"/>
              <a:gd name="connsiteX21" fmla="*/ 2205318 w 6669741"/>
              <a:gd name="connsiteY21" fmla="*/ 484094 h 537883"/>
              <a:gd name="connsiteX22" fmla="*/ 2330824 w 6669741"/>
              <a:gd name="connsiteY22" fmla="*/ 376518 h 537883"/>
              <a:gd name="connsiteX23" fmla="*/ 2384612 w 6669741"/>
              <a:gd name="connsiteY23" fmla="*/ 304800 h 537883"/>
              <a:gd name="connsiteX24" fmla="*/ 2492188 w 6669741"/>
              <a:gd name="connsiteY24" fmla="*/ 215153 h 537883"/>
              <a:gd name="connsiteX25" fmla="*/ 2545977 w 6669741"/>
              <a:gd name="connsiteY25" fmla="*/ 197224 h 537883"/>
              <a:gd name="connsiteX26" fmla="*/ 2581835 w 6669741"/>
              <a:gd name="connsiteY26" fmla="*/ 304800 h 537883"/>
              <a:gd name="connsiteX27" fmla="*/ 2599765 w 6669741"/>
              <a:gd name="connsiteY27" fmla="*/ 358589 h 537883"/>
              <a:gd name="connsiteX28" fmla="*/ 2635624 w 6669741"/>
              <a:gd name="connsiteY28" fmla="*/ 412377 h 537883"/>
              <a:gd name="connsiteX29" fmla="*/ 2671482 w 6669741"/>
              <a:gd name="connsiteY29" fmla="*/ 412377 h 537883"/>
              <a:gd name="connsiteX30" fmla="*/ 2725271 w 6669741"/>
              <a:gd name="connsiteY30" fmla="*/ 394447 h 537883"/>
              <a:gd name="connsiteX31" fmla="*/ 2796988 w 6669741"/>
              <a:gd name="connsiteY31" fmla="*/ 286871 h 537883"/>
              <a:gd name="connsiteX32" fmla="*/ 2832847 w 6669741"/>
              <a:gd name="connsiteY32" fmla="*/ 179294 h 537883"/>
              <a:gd name="connsiteX33" fmla="*/ 2850777 w 6669741"/>
              <a:gd name="connsiteY33" fmla="*/ 125506 h 537883"/>
              <a:gd name="connsiteX34" fmla="*/ 2868706 w 6669741"/>
              <a:gd name="connsiteY34" fmla="*/ 53789 h 537883"/>
              <a:gd name="connsiteX35" fmla="*/ 2904565 w 6669741"/>
              <a:gd name="connsiteY35" fmla="*/ 0 h 537883"/>
              <a:gd name="connsiteX36" fmla="*/ 2922494 w 6669741"/>
              <a:gd name="connsiteY36" fmla="*/ 71718 h 537883"/>
              <a:gd name="connsiteX37" fmla="*/ 2940424 w 6669741"/>
              <a:gd name="connsiteY37" fmla="*/ 161365 h 537883"/>
              <a:gd name="connsiteX38" fmla="*/ 2958353 w 6669741"/>
              <a:gd name="connsiteY38" fmla="*/ 215153 h 537883"/>
              <a:gd name="connsiteX39" fmla="*/ 2994212 w 6669741"/>
              <a:gd name="connsiteY39" fmla="*/ 340659 h 537883"/>
              <a:gd name="connsiteX40" fmla="*/ 3065930 w 6669741"/>
              <a:gd name="connsiteY40" fmla="*/ 322730 h 537883"/>
              <a:gd name="connsiteX41" fmla="*/ 3119718 w 6669741"/>
              <a:gd name="connsiteY41" fmla="*/ 286871 h 537883"/>
              <a:gd name="connsiteX42" fmla="*/ 3173506 w 6669741"/>
              <a:gd name="connsiteY42" fmla="*/ 268942 h 537883"/>
              <a:gd name="connsiteX43" fmla="*/ 3191435 w 6669741"/>
              <a:gd name="connsiteY43" fmla="*/ 215153 h 537883"/>
              <a:gd name="connsiteX44" fmla="*/ 3209365 w 6669741"/>
              <a:gd name="connsiteY44" fmla="*/ 268942 h 537883"/>
              <a:gd name="connsiteX45" fmla="*/ 3263153 w 6669741"/>
              <a:gd name="connsiteY45" fmla="*/ 304800 h 537883"/>
              <a:gd name="connsiteX46" fmla="*/ 3316941 w 6669741"/>
              <a:gd name="connsiteY46" fmla="*/ 358589 h 537883"/>
              <a:gd name="connsiteX47" fmla="*/ 3388659 w 6669741"/>
              <a:gd name="connsiteY47" fmla="*/ 340659 h 537883"/>
              <a:gd name="connsiteX48" fmla="*/ 3442447 w 6669741"/>
              <a:gd name="connsiteY48" fmla="*/ 304800 h 537883"/>
              <a:gd name="connsiteX49" fmla="*/ 3496235 w 6669741"/>
              <a:gd name="connsiteY49" fmla="*/ 286871 h 537883"/>
              <a:gd name="connsiteX50" fmla="*/ 3567953 w 6669741"/>
              <a:gd name="connsiteY50" fmla="*/ 304800 h 537883"/>
              <a:gd name="connsiteX51" fmla="*/ 3621741 w 6669741"/>
              <a:gd name="connsiteY51" fmla="*/ 340659 h 537883"/>
              <a:gd name="connsiteX52" fmla="*/ 3693459 w 6669741"/>
              <a:gd name="connsiteY52" fmla="*/ 430306 h 537883"/>
              <a:gd name="connsiteX53" fmla="*/ 3765177 w 6669741"/>
              <a:gd name="connsiteY53" fmla="*/ 376518 h 537883"/>
              <a:gd name="connsiteX54" fmla="*/ 3801035 w 6669741"/>
              <a:gd name="connsiteY54" fmla="*/ 322730 h 537883"/>
              <a:gd name="connsiteX55" fmla="*/ 3872753 w 6669741"/>
              <a:gd name="connsiteY55" fmla="*/ 412377 h 537883"/>
              <a:gd name="connsiteX56" fmla="*/ 3926541 w 6669741"/>
              <a:gd name="connsiteY56" fmla="*/ 430306 h 537883"/>
              <a:gd name="connsiteX57" fmla="*/ 3980330 w 6669741"/>
              <a:gd name="connsiteY57" fmla="*/ 394447 h 537883"/>
              <a:gd name="connsiteX58" fmla="*/ 4034118 w 6669741"/>
              <a:gd name="connsiteY58" fmla="*/ 412377 h 537883"/>
              <a:gd name="connsiteX59" fmla="*/ 4105835 w 6669741"/>
              <a:gd name="connsiteY59" fmla="*/ 394447 h 537883"/>
              <a:gd name="connsiteX60" fmla="*/ 4213412 w 6669741"/>
              <a:gd name="connsiteY60" fmla="*/ 340659 h 537883"/>
              <a:gd name="connsiteX61" fmla="*/ 4267200 w 6669741"/>
              <a:gd name="connsiteY61" fmla="*/ 304800 h 537883"/>
              <a:gd name="connsiteX62" fmla="*/ 4320988 w 6669741"/>
              <a:gd name="connsiteY62" fmla="*/ 412377 h 537883"/>
              <a:gd name="connsiteX63" fmla="*/ 4374777 w 6669741"/>
              <a:gd name="connsiteY63" fmla="*/ 430306 h 537883"/>
              <a:gd name="connsiteX64" fmla="*/ 4625788 w 6669741"/>
              <a:gd name="connsiteY64" fmla="*/ 376518 h 537883"/>
              <a:gd name="connsiteX65" fmla="*/ 4679577 w 6669741"/>
              <a:gd name="connsiteY65" fmla="*/ 340659 h 537883"/>
              <a:gd name="connsiteX66" fmla="*/ 4697506 w 6669741"/>
              <a:gd name="connsiteY66" fmla="*/ 286871 h 537883"/>
              <a:gd name="connsiteX67" fmla="*/ 4787153 w 6669741"/>
              <a:gd name="connsiteY67" fmla="*/ 358589 h 537883"/>
              <a:gd name="connsiteX68" fmla="*/ 5002306 w 6669741"/>
              <a:gd name="connsiteY68" fmla="*/ 394447 h 537883"/>
              <a:gd name="connsiteX69" fmla="*/ 5056094 w 6669741"/>
              <a:gd name="connsiteY69" fmla="*/ 412377 h 537883"/>
              <a:gd name="connsiteX70" fmla="*/ 5109882 w 6669741"/>
              <a:gd name="connsiteY70" fmla="*/ 394447 h 537883"/>
              <a:gd name="connsiteX71" fmla="*/ 5181600 w 6669741"/>
              <a:gd name="connsiteY71" fmla="*/ 376518 h 537883"/>
              <a:gd name="connsiteX72" fmla="*/ 5289177 w 6669741"/>
              <a:gd name="connsiteY72" fmla="*/ 340659 h 537883"/>
              <a:gd name="connsiteX73" fmla="*/ 5342965 w 6669741"/>
              <a:gd name="connsiteY73" fmla="*/ 376518 h 537883"/>
              <a:gd name="connsiteX74" fmla="*/ 5432612 w 6669741"/>
              <a:gd name="connsiteY74" fmla="*/ 484094 h 537883"/>
              <a:gd name="connsiteX75" fmla="*/ 5486400 w 6669741"/>
              <a:gd name="connsiteY75" fmla="*/ 502024 h 537883"/>
              <a:gd name="connsiteX76" fmla="*/ 5540188 w 6669741"/>
              <a:gd name="connsiteY76" fmla="*/ 466165 h 537883"/>
              <a:gd name="connsiteX77" fmla="*/ 5576047 w 6669741"/>
              <a:gd name="connsiteY77" fmla="*/ 412377 h 537883"/>
              <a:gd name="connsiteX78" fmla="*/ 5629835 w 6669741"/>
              <a:gd name="connsiteY78" fmla="*/ 394447 h 537883"/>
              <a:gd name="connsiteX79" fmla="*/ 5683624 w 6669741"/>
              <a:gd name="connsiteY79" fmla="*/ 412377 h 537883"/>
              <a:gd name="connsiteX80" fmla="*/ 5701553 w 6669741"/>
              <a:gd name="connsiteY80" fmla="*/ 466165 h 537883"/>
              <a:gd name="connsiteX81" fmla="*/ 5862918 w 6669741"/>
              <a:gd name="connsiteY81" fmla="*/ 358589 h 537883"/>
              <a:gd name="connsiteX82" fmla="*/ 6024282 w 6669741"/>
              <a:gd name="connsiteY82" fmla="*/ 304800 h 537883"/>
              <a:gd name="connsiteX83" fmla="*/ 6078071 w 6669741"/>
              <a:gd name="connsiteY83" fmla="*/ 286871 h 537883"/>
              <a:gd name="connsiteX84" fmla="*/ 6149788 w 6669741"/>
              <a:gd name="connsiteY84" fmla="*/ 304800 h 537883"/>
              <a:gd name="connsiteX85" fmla="*/ 6221506 w 6669741"/>
              <a:gd name="connsiteY85" fmla="*/ 358589 h 537883"/>
              <a:gd name="connsiteX86" fmla="*/ 6329082 w 6669741"/>
              <a:gd name="connsiteY86" fmla="*/ 251012 h 537883"/>
              <a:gd name="connsiteX87" fmla="*/ 6347012 w 6669741"/>
              <a:gd name="connsiteY87" fmla="*/ 304800 h 537883"/>
              <a:gd name="connsiteX88" fmla="*/ 6544235 w 6669741"/>
              <a:gd name="connsiteY88" fmla="*/ 322730 h 537883"/>
              <a:gd name="connsiteX89" fmla="*/ 6669741 w 6669741"/>
              <a:gd name="connsiteY89" fmla="*/ 376518 h 537883"/>
              <a:gd name="connsiteX90" fmla="*/ 6615953 w 6669741"/>
              <a:gd name="connsiteY90" fmla="*/ 358589 h 537883"/>
              <a:gd name="connsiteX91" fmla="*/ 6598024 w 6669741"/>
              <a:gd name="connsiteY91" fmla="*/ 358589 h 537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6669741" h="537883">
                <a:moveTo>
                  <a:pt x="0" y="412377"/>
                </a:moveTo>
                <a:cubicBezTo>
                  <a:pt x="23906" y="418353"/>
                  <a:pt x="47663" y="424960"/>
                  <a:pt x="71718" y="430306"/>
                </a:cubicBezTo>
                <a:cubicBezTo>
                  <a:pt x="101466" y="436917"/>
                  <a:pt x="136009" y="431332"/>
                  <a:pt x="161365" y="448236"/>
                </a:cubicBezTo>
                <a:cubicBezTo>
                  <a:pt x="177090" y="458719"/>
                  <a:pt x="167488" y="487266"/>
                  <a:pt x="179294" y="502024"/>
                </a:cubicBezTo>
                <a:cubicBezTo>
                  <a:pt x="192755" y="518851"/>
                  <a:pt x="215153" y="525930"/>
                  <a:pt x="233082" y="537883"/>
                </a:cubicBezTo>
                <a:cubicBezTo>
                  <a:pt x="268941" y="513977"/>
                  <a:pt x="299773" y="479794"/>
                  <a:pt x="340659" y="466165"/>
                </a:cubicBezTo>
                <a:lnTo>
                  <a:pt x="448235" y="430306"/>
                </a:lnTo>
                <a:cubicBezTo>
                  <a:pt x="573741" y="436283"/>
                  <a:pt x="699873" y="434361"/>
                  <a:pt x="824753" y="448236"/>
                </a:cubicBezTo>
                <a:cubicBezTo>
                  <a:pt x="862320" y="452410"/>
                  <a:pt x="896471" y="472141"/>
                  <a:pt x="932330" y="484094"/>
                </a:cubicBezTo>
                <a:lnTo>
                  <a:pt x="986118" y="502024"/>
                </a:lnTo>
                <a:cubicBezTo>
                  <a:pt x="1121318" y="456956"/>
                  <a:pt x="959907" y="522992"/>
                  <a:pt x="1075765" y="430306"/>
                </a:cubicBezTo>
                <a:cubicBezTo>
                  <a:pt x="1090523" y="418500"/>
                  <a:pt x="1111624" y="418353"/>
                  <a:pt x="1129553" y="412377"/>
                </a:cubicBezTo>
                <a:cubicBezTo>
                  <a:pt x="1311887" y="533931"/>
                  <a:pt x="1194128" y="486961"/>
                  <a:pt x="1506071" y="466165"/>
                </a:cubicBezTo>
                <a:cubicBezTo>
                  <a:pt x="1518024" y="448236"/>
                  <a:pt x="1532293" y="431651"/>
                  <a:pt x="1541930" y="412377"/>
                </a:cubicBezTo>
                <a:cubicBezTo>
                  <a:pt x="1616164" y="263910"/>
                  <a:pt x="1492947" y="458958"/>
                  <a:pt x="1595718" y="304800"/>
                </a:cubicBezTo>
                <a:cubicBezTo>
                  <a:pt x="1613647" y="310777"/>
                  <a:pt x="1634588" y="311127"/>
                  <a:pt x="1649506" y="322730"/>
                </a:cubicBezTo>
                <a:cubicBezTo>
                  <a:pt x="1689535" y="353864"/>
                  <a:pt x="1757082" y="430306"/>
                  <a:pt x="1757082" y="430306"/>
                </a:cubicBezTo>
                <a:cubicBezTo>
                  <a:pt x="1786965" y="424330"/>
                  <a:pt x="1817165" y="419768"/>
                  <a:pt x="1846730" y="412377"/>
                </a:cubicBezTo>
                <a:cubicBezTo>
                  <a:pt x="1865065" y="407793"/>
                  <a:pt x="1881619" y="394447"/>
                  <a:pt x="1900518" y="394447"/>
                </a:cubicBezTo>
                <a:cubicBezTo>
                  <a:pt x="1954637" y="394447"/>
                  <a:pt x="2008094" y="406400"/>
                  <a:pt x="2061882" y="412377"/>
                </a:cubicBezTo>
                <a:cubicBezTo>
                  <a:pt x="2075449" y="453075"/>
                  <a:pt x="2076832" y="493914"/>
                  <a:pt x="2133600" y="502024"/>
                </a:cubicBezTo>
                <a:cubicBezTo>
                  <a:pt x="2157994" y="505509"/>
                  <a:pt x="2181412" y="490071"/>
                  <a:pt x="2205318" y="484094"/>
                </a:cubicBezTo>
                <a:cubicBezTo>
                  <a:pt x="2270610" y="440567"/>
                  <a:pt x="2269955" y="446082"/>
                  <a:pt x="2330824" y="376518"/>
                </a:cubicBezTo>
                <a:cubicBezTo>
                  <a:pt x="2350502" y="354029"/>
                  <a:pt x="2365165" y="327488"/>
                  <a:pt x="2384612" y="304800"/>
                </a:cubicBezTo>
                <a:cubicBezTo>
                  <a:pt x="2414350" y="270105"/>
                  <a:pt x="2450690" y="235902"/>
                  <a:pt x="2492188" y="215153"/>
                </a:cubicBezTo>
                <a:cubicBezTo>
                  <a:pt x="2509092" y="206701"/>
                  <a:pt x="2528047" y="203200"/>
                  <a:pt x="2545977" y="197224"/>
                </a:cubicBezTo>
                <a:lnTo>
                  <a:pt x="2581835" y="304800"/>
                </a:lnTo>
                <a:cubicBezTo>
                  <a:pt x="2587812" y="322730"/>
                  <a:pt x="2589281" y="342864"/>
                  <a:pt x="2599765" y="358589"/>
                </a:cubicBezTo>
                <a:lnTo>
                  <a:pt x="2635624" y="412377"/>
                </a:lnTo>
                <a:cubicBezTo>
                  <a:pt x="2671482" y="519954"/>
                  <a:pt x="2635624" y="448235"/>
                  <a:pt x="2671482" y="412377"/>
                </a:cubicBezTo>
                <a:cubicBezTo>
                  <a:pt x="2684846" y="399013"/>
                  <a:pt x="2707341" y="400424"/>
                  <a:pt x="2725271" y="394447"/>
                </a:cubicBezTo>
                <a:cubicBezTo>
                  <a:pt x="2749177" y="358588"/>
                  <a:pt x="2783360" y="327756"/>
                  <a:pt x="2796988" y="286871"/>
                </a:cubicBezTo>
                <a:lnTo>
                  <a:pt x="2832847" y="179294"/>
                </a:lnTo>
                <a:cubicBezTo>
                  <a:pt x="2838824" y="161365"/>
                  <a:pt x="2846193" y="143841"/>
                  <a:pt x="2850777" y="125506"/>
                </a:cubicBezTo>
                <a:cubicBezTo>
                  <a:pt x="2856753" y="101600"/>
                  <a:pt x="2858999" y="76438"/>
                  <a:pt x="2868706" y="53789"/>
                </a:cubicBezTo>
                <a:cubicBezTo>
                  <a:pt x="2877194" y="33983"/>
                  <a:pt x="2892612" y="17930"/>
                  <a:pt x="2904565" y="0"/>
                </a:cubicBezTo>
                <a:cubicBezTo>
                  <a:pt x="2910541" y="23906"/>
                  <a:pt x="2917148" y="47663"/>
                  <a:pt x="2922494" y="71718"/>
                </a:cubicBezTo>
                <a:cubicBezTo>
                  <a:pt x="2929105" y="101466"/>
                  <a:pt x="2933033" y="131801"/>
                  <a:pt x="2940424" y="161365"/>
                </a:cubicBezTo>
                <a:cubicBezTo>
                  <a:pt x="2945008" y="179700"/>
                  <a:pt x="2953161" y="196981"/>
                  <a:pt x="2958353" y="215153"/>
                </a:cubicBezTo>
                <a:cubicBezTo>
                  <a:pt x="3003371" y="372719"/>
                  <a:pt x="2951229" y="211714"/>
                  <a:pt x="2994212" y="340659"/>
                </a:cubicBezTo>
                <a:cubicBezTo>
                  <a:pt x="3018118" y="334683"/>
                  <a:pt x="3043281" y="332437"/>
                  <a:pt x="3065930" y="322730"/>
                </a:cubicBezTo>
                <a:cubicBezTo>
                  <a:pt x="3085736" y="314242"/>
                  <a:pt x="3100444" y="296508"/>
                  <a:pt x="3119718" y="286871"/>
                </a:cubicBezTo>
                <a:cubicBezTo>
                  <a:pt x="3136622" y="278419"/>
                  <a:pt x="3155577" y="274918"/>
                  <a:pt x="3173506" y="268942"/>
                </a:cubicBezTo>
                <a:cubicBezTo>
                  <a:pt x="3179482" y="251012"/>
                  <a:pt x="3172536" y="215153"/>
                  <a:pt x="3191435" y="215153"/>
                </a:cubicBezTo>
                <a:cubicBezTo>
                  <a:pt x="3210335" y="215153"/>
                  <a:pt x="3197558" y="254184"/>
                  <a:pt x="3209365" y="268942"/>
                </a:cubicBezTo>
                <a:cubicBezTo>
                  <a:pt x="3222826" y="285768"/>
                  <a:pt x="3246599" y="291005"/>
                  <a:pt x="3263153" y="304800"/>
                </a:cubicBezTo>
                <a:cubicBezTo>
                  <a:pt x="3282632" y="321033"/>
                  <a:pt x="3299012" y="340659"/>
                  <a:pt x="3316941" y="358589"/>
                </a:cubicBezTo>
                <a:cubicBezTo>
                  <a:pt x="3340847" y="352612"/>
                  <a:pt x="3366010" y="350366"/>
                  <a:pt x="3388659" y="340659"/>
                </a:cubicBezTo>
                <a:cubicBezTo>
                  <a:pt x="3408465" y="332171"/>
                  <a:pt x="3423173" y="314437"/>
                  <a:pt x="3442447" y="304800"/>
                </a:cubicBezTo>
                <a:cubicBezTo>
                  <a:pt x="3459351" y="296348"/>
                  <a:pt x="3478306" y="292847"/>
                  <a:pt x="3496235" y="286871"/>
                </a:cubicBezTo>
                <a:cubicBezTo>
                  <a:pt x="3591509" y="223356"/>
                  <a:pt x="3520618" y="245630"/>
                  <a:pt x="3567953" y="304800"/>
                </a:cubicBezTo>
                <a:cubicBezTo>
                  <a:pt x="3581414" y="321627"/>
                  <a:pt x="3603812" y="328706"/>
                  <a:pt x="3621741" y="340659"/>
                </a:cubicBezTo>
                <a:cubicBezTo>
                  <a:pt x="3630781" y="367779"/>
                  <a:pt x="3641852" y="437678"/>
                  <a:pt x="3693459" y="430306"/>
                </a:cubicBezTo>
                <a:cubicBezTo>
                  <a:pt x="3723041" y="426080"/>
                  <a:pt x="3741271" y="394447"/>
                  <a:pt x="3765177" y="376518"/>
                </a:cubicBezTo>
                <a:cubicBezTo>
                  <a:pt x="3777130" y="358589"/>
                  <a:pt x="3779905" y="326956"/>
                  <a:pt x="3801035" y="322730"/>
                </a:cubicBezTo>
                <a:cubicBezTo>
                  <a:pt x="3867367" y="309464"/>
                  <a:pt x="3850801" y="390425"/>
                  <a:pt x="3872753" y="412377"/>
                </a:cubicBezTo>
                <a:cubicBezTo>
                  <a:pt x="3886117" y="425741"/>
                  <a:pt x="3908612" y="424330"/>
                  <a:pt x="3926541" y="430306"/>
                </a:cubicBezTo>
                <a:cubicBezTo>
                  <a:pt x="3944471" y="418353"/>
                  <a:pt x="3959074" y="397989"/>
                  <a:pt x="3980330" y="394447"/>
                </a:cubicBezTo>
                <a:cubicBezTo>
                  <a:pt x="3998972" y="391340"/>
                  <a:pt x="4015219" y="412377"/>
                  <a:pt x="4034118" y="412377"/>
                </a:cubicBezTo>
                <a:cubicBezTo>
                  <a:pt x="4058759" y="412377"/>
                  <a:pt x="4081929" y="400424"/>
                  <a:pt x="4105835" y="394447"/>
                </a:cubicBezTo>
                <a:cubicBezTo>
                  <a:pt x="4260001" y="291673"/>
                  <a:pt x="4064937" y="414898"/>
                  <a:pt x="4213412" y="340659"/>
                </a:cubicBezTo>
                <a:cubicBezTo>
                  <a:pt x="4232685" y="331022"/>
                  <a:pt x="4249271" y="316753"/>
                  <a:pt x="4267200" y="304800"/>
                </a:cubicBezTo>
                <a:cubicBezTo>
                  <a:pt x="4279011" y="340232"/>
                  <a:pt x="4289393" y="387101"/>
                  <a:pt x="4320988" y="412377"/>
                </a:cubicBezTo>
                <a:cubicBezTo>
                  <a:pt x="4335746" y="424183"/>
                  <a:pt x="4356847" y="424330"/>
                  <a:pt x="4374777" y="430306"/>
                </a:cubicBezTo>
                <a:cubicBezTo>
                  <a:pt x="4502959" y="344851"/>
                  <a:pt x="4347465" y="436158"/>
                  <a:pt x="4625788" y="376518"/>
                </a:cubicBezTo>
                <a:cubicBezTo>
                  <a:pt x="4646858" y="372003"/>
                  <a:pt x="4661647" y="352612"/>
                  <a:pt x="4679577" y="340659"/>
                </a:cubicBezTo>
                <a:cubicBezTo>
                  <a:pt x="4685553" y="322730"/>
                  <a:pt x="4680602" y="295323"/>
                  <a:pt x="4697506" y="286871"/>
                </a:cubicBezTo>
                <a:cubicBezTo>
                  <a:pt x="4753761" y="258743"/>
                  <a:pt x="4761307" y="349358"/>
                  <a:pt x="4787153" y="358589"/>
                </a:cubicBezTo>
                <a:cubicBezTo>
                  <a:pt x="4855624" y="383043"/>
                  <a:pt x="5002306" y="394447"/>
                  <a:pt x="5002306" y="394447"/>
                </a:cubicBezTo>
                <a:cubicBezTo>
                  <a:pt x="5020235" y="400424"/>
                  <a:pt x="5037195" y="412377"/>
                  <a:pt x="5056094" y="412377"/>
                </a:cubicBezTo>
                <a:cubicBezTo>
                  <a:pt x="5074993" y="412377"/>
                  <a:pt x="5091710" y="399639"/>
                  <a:pt x="5109882" y="394447"/>
                </a:cubicBezTo>
                <a:cubicBezTo>
                  <a:pt x="5133576" y="387677"/>
                  <a:pt x="5157998" y="383599"/>
                  <a:pt x="5181600" y="376518"/>
                </a:cubicBezTo>
                <a:cubicBezTo>
                  <a:pt x="5217805" y="365657"/>
                  <a:pt x="5289177" y="340659"/>
                  <a:pt x="5289177" y="340659"/>
                </a:cubicBezTo>
                <a:cubicBezTo>
                  <a:pt x="5307106" y="352612"/>
                  <a:pt x="5327728" y="361281"/>
                  <a:pt x="5342965" y="376518"/>
                </a:cubicBezTo>
                <a:cubicBezTo>
                  <a:pt x="5409114" y="442667"/>
                  <a:pt x="5344495" y="425349"/>
                  <a:pt x="5432612" y="484094"/>
                </a:cubicBezTo>
                <a:cubicBezTo>
                  <a:pt x="5448337" y="494577"/>
                  <a:pt x="5468471" y="496047"/>
                  <a:pt x="5486400" y="502024"/>
                </a:cubicBezTo>
                <a:cubicBezTo>
                  <a:pt x="5504329" y="490071"/>
                  <a:pt x="5524951" y="481402"/>
                  <a:pt x="5540188" y="466165"/>
                </a:cubicBezTo>
                <a:cubicBezTo>
                  <a:pt x="5555425" y="450928"/>
                  <a:pt x="5559221" y="425838"/>
                  <a:pt x="5576047" y="412377"/>
                </a:cubicBezTo>
                <a:cubicBezTo>
                  <a:pt x="5590805" y="400571"/>
                  <a:pt x="5611906" y="400424"/>
                  <a:pt x="5629835" y="394447"/>
                </a:cubicBezTo>
                <a:cubicBezTo>
                  <a:pt x="5647765" y="400424"/>
                  <a:pt x="5670260" y="399013"/>
                  <a:pt x="5683624" y="412377"/>
                </a:cubicBezTo>
                <a:cubicBezTo>
                  <a:pt x="5696988" y="425741"/>
                  <a:pt x="5682844" y="468838"/>
                  <a:pt x="5701553" y="466165"/>
                </a:cubicBezTo>
                <a:cubicBezTo>
                  <a:pt x="5795675" y="452719"/>
                  <a:pt x="5788963" y="383241"/>
                  <a:pt x="5862918" y="358589"/>
                </a:cubicBezTo>
                <a:lnTo>
                  <a:pt x="6024282" y="304800"/>
                </a:lnTo>
                <a:lnTo>
                  <a:pt x="6078071" y="286871"/>
                </a:lnTo>
                <a:cubicBezTo>
                  <a:pt x="6101977" y="292847"/>
                  <a:pt x="6132364" y="287376"/>
                  <a:pt x="6149788" y="304800"/>
                </a:cubicBezTo>
                <a:cubicBezTo>
                  <a:pt x="6222956" y="377968"/>
                  <a:pt x="6105491" y="397260"/>
                  <a:pt x="6221506" y="358589"/>
                </a:cubicBezTo>
                <a:cubicBezTo>
                  <a:pt x="6225077" y="353827"/>
                  <a:pt x="6295965" y="242733"/>
                  <a:pt x="6329082" y="251012"/>
                </a:cubicBezTo>
                <a:cubicBezTo>
                  <a:pt x="6347417" y="255596"/>
                  <a:pt x="6329083" y="298824"/>
                  <a:pt x="6347012" y="304800"/>
                </a:cubicBezTo>
                <a:cubicBezTo>
                  <a:pt x="6409637" y="325675"/>
                  <a:pt x="6478494" y="316753"/>
                  <a:pt x="6544235" y="322730"/>
                </a:cubicBezTo>
                <a:cubicBezTo>
                  <a:pt x="6551903" y="324647"/>
                  <a:pt x="6669741" y="345562"/>
                  <a:pt x="6669741" y="376518"/>
                </a:cubicBezTo>
                <a:cubicBezTo>
                  <a:pt x="6669741" y="395417"/>
                  <a:pt x="6634288" y="363173"/>
                  <a:pt x="6615953" y="358589"/>
                </a:cubicBezTo>
                <a:cubicBezTo>
                  <a:pt x="6610155" y="357140"/>
                  <a:pt x="6604000" y="358589"/>
                  <a:pt x="6598024" y="358589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9212152" y="2838268"/>
            <a:ext cx="1146584" cy="3231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6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8379" y="99755"/>
            <a:ext cx="9009790" cy="668408"/>
          </a:xfrm>
        </p:spPr>
        <p:txBody>
          <a:bodyPr/>
          <a:lstStyle/>
          <a:p>
            <a:r>
              <a:rPr lang="en-US" dirty="0" smtClean="0"/>
              <a:t>Data Sequence in Tables Example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362" y="3637327"/>
            <a:ext cx="17910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Discrete </a:t>
            </a:r>
            <a:r>
              <a:rPr lang="en-US" dirty="0" smtClean="0"/>
              <a:t>data for </a:t>
            </a:r>
          </a:p>
          <a:p>
            <a:r>
              <a:rPr lang="en-US" dirty="0" smtClean="0"/>
              <a:t>each source </a:t>
            </a:r>
          </a:p>
          <a:p>
            <a:r>
              <a:rPr lang="en-US" dirty="0" smtClean="0"/>
              <a:t>A, B, C.. </a:t>
            </a:r>
            <a:endParaRPr lang="en-US" dirty="0"/>
          </a:p>
          <a:p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 = x1, x2, x3,  …</a:t>
            </a:r>
          </a:p>
        </p:txBody>
      </p:sp>
      <p:pic>
        <p:nvPicPr>
          <p:cNvPr id="5" name="Picture 4" descr="image9_12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" t="12334" r="73728"/>
          <a:stretch/>
        </p:blipFill>
        <p:spPr>
          <a:xfrm>
            <a:off x="-2800434" y="-122007"/>
            <a:ext cx="996762" cy="1922110"/>
          </a:xfrm>
          <a:prstGeom prst="rect">
            <a:avLst/>
          </a:prstGeom>
        </p:spPr>
      </p:pic>
      <p:pic>
        <p:nvPicPr>
          <p:cNvPr id="8" name="Picture 7" descr="img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47" y="1710060"/>
            <a:ext cx="1080045" cy="6068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646" y="1827196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Apple</a:t>
            </a:r>
            <a:endParaRPr lang="en-US" dirty="0"/>
          </a:p>
        </p:txBody>
      </p:sp>
      <p:pic>
        <p:nvPicPr>
          <p:cNvPr id="40" name="Picture 39" descr="img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51" y="2684833"/>
            <a:ext cx="1114894" cy="62642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1585" y="283486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Google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948" y="2235215"/>
            <a:ext cx="242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Notched Right Arrow 6"/>
          <p:cNvSpPr/>
          <p:nvPr/>
        </p:nvSpPr>
        <p:spPr>
          <a:xfrm>
            <a:off x="2171114" y="2349117"/>
            <a:ext cx="740470" cy="485752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241332" y="1472051"/>
            <a:ext cx="1693748" cy="30519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algn="ctr"/>
            <a:r>
              <a:rPr lang="en-US" sz="1600" dirty="0" smtClean="0"/>
              <a:t>Preprocess:</a:t>
            </a:r>
          </a:p>
          <a:p>
            <a:pPr algn="ctr"/>
            <a:r>
              <a:rPr lang="en-US" sz="1600" dirty="0" smtClean="0"/>
              <a:t>Filter/</a:t>
            </a:r>
          </a:p>
          <a:p>
            <a:pPr algn="ctr"/>
            <a:r>
              <a:rPr lang="en-US" sz="1600" dirty="0" smtClean="0"/>
              <a:t>Convolution</a:t>
            </a:r>
          </a:p>
          <a:p>
            <a:pPr algn="ctr"/>
            <a:r>
              <a:rPr lang="en-US" sz="1600" dirty="0" smtClean="0"/>
              <a:t>Correlation</a:t>
            </a:r>
          </a:p>
          <a:p>
            <a:pPr algn="ctr"/>
            <a:r>
              <a:rPr lang="en-US" sz="1600" dirty="0" smtClean="0"/>
              <a:t>Mean, </a:t>
            </a:r>
            <a:r>
              <a:rPr lang="en-US" sz="1600" dirty="0" err="1"/>
              <a:t>V</a:t>
            </a:r>
            <a:r>
              <a:rPr lang="en-US" sz="1600" dirty="0" err="1" smtClean="0"/>
              <a:t>ar</a:t>
            </a:r>
            <a:r>
              <a:rPr lang="en-US" sz="1600" dirty="0" smtClean="0"/>
              <a:t>, stats</a:t>
            </a:r>
          </a:p>
          <a:p>
            <a:pPr algn="ctr"/>
            <a:r>
              <a:rPr lang="en-US" sz="1600" dirty="0"/>
              <a:t>Freq. /</a:t>
            </a:r>
            <a:r>
              <a:rPr lang="en-US" sz="1600" dirty="0" smtClean="0"/>
              <a:t>Spectral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 smtClean="0"/>
              <a:t>Windows of time</a:t>
            </a:r>
          </a:p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0948" y="5174124"/>
            <a:ext cx="1633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Input and </a:t>
            </a:r>
          </a:p>
          <a:p>
            <a:r>
              <a:rPr lang="en-US" dirty="0" smtClean="0"/>
              <a:t>Temp Storage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342008" y="5174124"/>
            <a:ext cx="19273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Preprocess</a:t>
            </a:r>
          </a:p>
          <a:p>
            <a:r>
              <a:rPr lang="en-US" dirty="0" smtClean="0"/>
              <a:t>(and lose </a:t>
            </a:r>
          </a:p>
          <a:p>
            <a:r>
              <a:rPr lang="en-US" dirty="0" smtClean="0"/>
              <a:t>some information)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824107" y="5756505"/>
            <a:ext cx="210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Descriptive Statistics</a:t>
            </a:r>
            <a:endParaRPr lang="en-US" dirty="0"/>
          </a:p>
        </p:txBody>
      </p:sp>
      <p:sp>
        <p:nvSpPr>
          <p:cNvPr id="32" name="Notched Right Arrow 31"/>
          <p:cNvSpPr/>
          <p:nvPr/>
        </p:nvSpPr>
        <p:spPr>
          <a:xfrm>
            <a:off x="5180342" y="2316908"/>
            <a:ext cx="740470" cy="485752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312894" y="310178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976035" y="3019535"/>
            <a:ext cx="954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features</a:t>
            </a:r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214090" y="1163533"/>
            <a:ext cx="3378707" cy="3436025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990" y="712557"/>
            <a:ext cx="4893012" cy="19950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565" y="2976640"/>
            <a:ext cx="2974315" cy="283551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457880" y="2834869"/>
            <a:ext cx="1290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Correlation </a:t>
            </a:r>
          </a:p>
          <a:p>
            <a:r>
              <a:rPr lang="en-US" dirty="0" smtClean="0"/>
              <a:t>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56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Covariance: Alternative Format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26" r="41993" b="75472"/>
          <a:stretch/>
        </p:blipFill>
        <p:spPr>
          <a:xfrm>
            <a:off x="2133600" y="1187604"/>
            <a:ext cx="6744871" cy="4510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1429" t="33497" b="19654"/>
          <a:stretch/>
        </p:blipFill>
        <p:spPr>
          <a:xfrm>
            <a:off x="2258960" y="3459214"/>
            <a:ext cx="2696044" cy="3183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33300"/>
          <a:stretch/>
        </p:blipFill>
        <p:spPr>
          <a:xfrm>
            <a:off x="2258965" y="4564490"/>
            <a:ext cx="2379059" cy="3173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926" t="19481"/>
          <a:stretch/>
        </p:blipFill>
        <p:spPr>
          <a:xfrm>
            <a:off x="1882752" y="1630710"/>
            <a:ext cx="8686800" cy="109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49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Correlation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677" y="4493971"/>
            <a:ext cx="7127154" cy="127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49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Correlation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849" y="1147293"/>
            <a:ext cx="8816690" cy="13117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211" y="3097568"/>
            <a:ext cx="3450875" cy="3153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210" y="4229734"/>
            <a:ext cx="6984986" cy="9524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6304" y="5559446"/>
            <a:ext cx="1506045" cy="3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35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Correlation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498"/>
          <a:stretch/>
        </p:blipFill>
        <p:spPr>
          <a:xfrm>
            <a:off x="2169040" y="1375070"/>
            <a:ext cx="3362135" cy="12048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-30" r="30842"/>
          <a:stretch/>
        </p:blipFill>
        <p:spPr>
          <a:xfrm>
            <a:off x="2169040" y="3429001"/>
            <a:ext cx="6873753" cy="172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226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Conversions from Real Time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Single Signals (an array)</a:t>
            </a:r>
          </a:p>
          <a:p>
            <a:r>
              <a:rPr lang="en-US" dirty="0" smtClean="0"/>
              <a:t>Fourier </a:t>
            </a:r>
            <a:r>
              <a:rPr lang="en-US" dirty="0" err="1" smtClean="0"/>
              <a:t>Tansform</a:t>
            </a:r>
            <a:r>
              <a:rPr lang="en-US" dirty="0"/>
              <a:t>:</a:t>
            </a:r>
            <a:r>
              <a:rPr lang="en-US" dirty="0" smtClean="0"/>
              <a:t> DTFT and FFT -&gt; features that have spectral information </a:t>
            </a:r>
          </a:p>
          <a:p>
            <a:r>
              <a:rPr lang="en-US" dirty="0" smtClean="0"/>
              <a:t>Pattern Matching  -&gt; feature = does the pattern exist, or how strongly</a:t>
            </a:r>
          </a:p>
          <a:p>
            <a:r>
              <a:rPr lang="en-US" dirty="0" smtClean="0"/>
              <a:t>More types of scoring: mapping a vector to a single number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Multiple Inputs (multiple arrays or a matrix)</a:t>
            </a:r>
          </a:p>
          <a:p>
            <a:r>
              <a:rPr lang="en-US" dirty="0" smtClean="0"/>
              <a:t>Cross correlation </a:t>
            </a:r>
            <a:r>
              <a:rPr lang="en-US" dirty="0"/>
              <a:t>m</a:t>
            </a:r>
            <a:r>
              <a:rPr lang="en-US" dirty="0" smtClean="0"/>
              <a:t>atrix </a:t>
            </a:r>
          </a:p>
          <a:p>
            <a:r>
              <a:rPr lang="en-US" dirty="0" err="1" smtClean="0"/>
              <a:t>Jacobian</a:t>
            </a:r>
            <a:r>
              <a:rPr lang="en-US" dirty="0" smtClean="0"/>
              <a:t> Matrix  – What is causing the most change?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901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12052"/>
            <a:ext cx="8229600" cy="668408"/>
          </a:xfrm>
        </p:spPr>
        <p:txBody>
          <a:bodyPr/>
          <a:lstStyle/>
          <a:p>
            <a:r>
              <a:rPr lang="en-US" dirty="0" smtClean="0"/>
              <a:t>Converting From Time Sequence Data to Features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822116" y="5190265"/>
            <a:ext cx="8388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 course, not all data has a time property, but lets start with this type.</a:t>
            </a:r>
          </a:p>
          <a:p>
            <a:r>
              <a:rPr lang="en-US" dirty="0"/>
              <a:t>For example( key1, value 1),( key 2, value 2)…  in this case, the keys are indexed by time.</a:t>
            </a:r>
          </a:p>
        </p:txBody>
      </p:sp>
    </p:spTree>
    <p:extLst>
      <p:ext uri="{BB962C8B-B14F-4D97-AF65-F5344CB8AC3E}">
        <p14:creationId xmlns:p14="http://schemas.microsoft.com/office/powerpoint/2010/main" val="429158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454" y="1467054"/>
            <a:ext cx="9677092" cy="328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89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2064" y="2782527"/>
            <a:ext cx="6217894" cy="923330"/>
          </a:xfrm>
          <a:prstGeom prst="rect">
            <a:avLst/>
          </a:prstGeom>
          <a:solidFill>
            <a:schemeClr val="tx1">
              <a:alpha val="86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lIns="274320" tIns="274320" rIns="274320" bIns="27432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End of Section</a:t>
            </a:r>
            <a:endParaRPr lang="en-US" sz="24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00428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89367"/>
            <a:ext cx="8229600" cy="668408"/>
          </a:xfrm>
        </p:spPr>
        <p:txBody>
          <a:bodyPr/>
          <a:lstStyle/>
          <a:p>
            <a:r>
              <a:rPr lang="en-US" dirty="0" smtClean="0"/>
              <a:t>Converting From Time Sequence Data to Features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98960" y="1149937"/>
            <a:ext cx="237757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Many Types of data</a:t>
            </a:r>
            <a:br>
              <a:rPr lang="en-US" dirty="0"/>
            </a:br>
            <a:r>
              <a:rPr lang="en-US" dirty="0"/>
              <a:t> are signals in time</a:t>
            </a:r>
          </a:p>
          <a:p>
            <a:endParaRPr lang="en-US" dirty="0"/>
          </a:p>
          <a:p>
            <a:pPr marL="285750" indent="-285750">
              <a:buFontTx/>
              <a:buChar char="•"/>
            </a:pPr>
            <a:r>
              <a:rPr lang="en-US" dirty="0"/>
              <a:t>Stock market</a:t>
            </a:r>
          </a:p>
          <a:p>
            <a:pPr marL="285750" indent="-285750">
              <a:buFontTx/>
              <a:buChar char="•"/>
            </a:pPr>
            <a:r>
              <a:rPr lang="en-US" dirty="0"/>
              <a:t>Temperature</a:t>
            </a:r>
          </a:p>
          <a:p>
            <a:pPr marL="285750" indent="-285750">
              <a:buFontTx/>
              <a:buChar char="•"/>
            </a:pPr>
            <a:r>
              <a:rPr lang="en-US" dirty="0"/>
              <a:t>Instrument readings</a:t>
            </a:r>
          </a:p>
          <a:p>
            <a:pPr marL="285750" indent="-285750">
              <a:buFontTx/>
              <a:buChar char="•"/>
            </a:pPr>
            <a:endParaRPr lang="en-US" dirty="0"/>
          </a:p>
        </p:txBody>
      </p:sp>
      <p:pic>
        <p:nvPicPr>
          <p:cNvPr id="4" name="Picture 3" descr="fig2a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228" y="3237049"/>
            <a:ext cx="1783047" cy="16534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1880" y="5157523"/>
            <a:ext cx="1934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Continuous signals</a:t>
            </a:r>
          </a:p>
          <a:p>
            <a:r>
              <a:rPr lang="en-US" dirty="0"/>
              <a:t>x(t)</a:t>
            </a:r>
          </a:p>
        </p:txBody>
      </p:sp>
      <p:pic>
        <p:nvPicPr>
          <p:cNvPr id="6" name="Picture 5" descr="img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744" y="3254690"/>
            <a:ext cx="2052323" cy="11531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17654" y="5157523"/>
            <a:ext cx="2287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Sampled signals (data)</a:t>
            </a:r>
          </a:p>
          <a:p>
            <a:r>
              <a:rPr lang="en-US" dirty="0"/>
              <a:t>x(</a:t>
            </a:r>
            <a:r>
              <a:rPr lang="en-US" dirty="0" err="1"/>
              <a:t>nT</a:t>
            </a:r>
            <a:r>
              <a:rPr lang="en-US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41260" y="1164539"/>
            <a:ext cx="19373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Sometimes we </a:t>
            </a:r>
            <a:br>
              <a:rPr lang="en-US" dirty="0"/>
            </a:br>
            <a:r>
              <a:rPr lang="en-US" dirty="0"/>
              <a:t>sample them, </a:t>
            </a:r>
            <a:br>
              <a:rPr lang="en-US" dirty="0"/>
            </a:br>
            <a:r>
              <a:rPr lang="en-US" dirty="0"/>
              <a:t>record at intervals </a:t>
            </a:r>
            <a:br>
              <a:rPr lang="en-US" dirty="0"/>
            </a:br>
            <a:r>
              <a:rPr lang="en-US" dirty="0"/>
              <a:t>of T</a:t>
            </a:r>
          </a:p>
          <a:p>
            <a:pPr marL="285750" indent="-285750">
              <a:buFontTx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584154" y="1108579"/>
            <a:ext cx="16850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get a </a:t>
            </a:r>
          </a:p>
          <a:p>
            <a:r>
              <a:rPr lang="en-US" dirty="0"/>
              <a:t>list in a table,</a:t>
            </a:r>
            <a:br>
              <a:rPr lang="en-US" dirty="0"/>
            </a:br>
            <a:r>
              <a:rPr lang="en-US" dirty="0"/>
              <a:t>array,  or vector</a:t>
            </a:r>
          </a:p>
          <a:p>
            <a:pPr marL="285750" indent="-285750">
              <a:buFontTx/>
              <a:buChar char="•"/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95182" y="4976081"/>
            <a:ext cx="1776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Discrete data </a:t>
            </a:r>
          </a:p>
          <a:p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 = x1, x2, x3,  …</a:t>
            </a:r>
          </a:p>
        </p:txBody>
      </p:sp>
      <p:pic>
        <p:nvPicPr>
          <p:cNvPr id="11" name="Picture 10" descr="image9_12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" t="12334" r="73728"/>
          <a:stretch/>
        </p:blipFill>
        <p:spPr>
          <a:xfrm>
            <a:off x="6806982" y="2844894"/>
            <a:ext cx="996762" cy="19221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488298" y="5745898"/>
            <a:ext cx="274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(might lose time reference)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049755" y="3551726"/>
            <a:ext cx="66345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801412" y="1061732"/>
            <a:ext cx="1672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we  want </a:t>
            </a:r>
            <a:br>
              <a:rPr lang="en-US" dirty="0"/>
            </a:br>
            <a:r>
              <a:rPr lang="en-US" dirty="0"/>
              <a:t>(for now): features and characteristics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739268" y="2734740"/>
            <a:ext cx="192873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example: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Means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Variances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Patten matches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Changes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accumulation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Frequency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076534" y="857776"/>
            <a:ext cx="6591466" cy="52574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77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89367"/>
            <a:ext cx="8229600" cy="668408"/>
          </a:xfrm>
        </p:spPr>
        <p:txBody>
          <a:bodyPr/>
          <a:lstStyle/>
          <a:p>
            <a:r>
              <a:rPr lang="en-US" dirty="0" smtClean="0"/>
              <a:t>Converting From Time Sequence Data to Features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98960" y="1149937"/>
            <a:ext cx="237757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Many Types of data</a:t>
            </a:r>
            <a:br>
              <a:rPr lang="en-US" dirty="0"/>
            </a:br>
            <a:r>
              <a:rPr lang="en-US" dirty="0"/>
              <a:t> are signals in time</a:t>
            </a:r>
          </a:p>
          <a:p>
            <a:endParaRPr lang="en-US" dirty="0"/>
          </a:p>
          <a:p>
            <a:pPr marL="285750" indent="-285750">
              <a:buFontTx/>
              <a:buChar char="•"/>
            </a:pPr>
            <a:r>
              <a:rPr lang="en-US" dirty="0"/>
              <a:t>Stock market</a:t>
            </a:r>
          </a:p>
          <a:p>
            <a:pPr marL="285750" indent="-285750">
              <a:buFontTx/>
              <a:buChar char="•"/>
            </a:pPr>
            <a:r>
              <a:rPr lang="en-US" dirty="0"/>
              <a:t>Temperature</a:t>
            </a:r>
          </a:p>
          <a:p>
            <a:pPr marL="285750" indent="-285750">
              <a:buFontTx/>
              <a:buChar char="•"/>
            </a:pPr>
            <a:r>
              <a:rPr lang="en-US" dirty="0"/>
              <a:t>Instrument readings</a:t>
            </a:r>
          </a:p>
          <a:p>
            <a:pPr marL="285750" indent="-285750">
              <a:buFontTx/>
              <a:buChar char="•"/>
            </a:pPr>
            <a:endParaRPr lang="en-US" dirty="0"/>
          </a:p>
        </p:txBody>
      </p:sp>
      <p:pic>
        <p:nvPicPr>
          <p:cNvPr id="4" name="Picture 3" descr="fig2a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228" y="3237049"/>
            <a:ext cx="1783047" cy="16534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1880" y="5157523"/>
            <a:ext cx="1934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Continuous signals</a:t>
            </a:r>
          </a:p>
          <a:p>
            <a:r>
              <a:rPr lang="en-US" dirty="0"/>
              <a:t>x(t)</a:t>
            </a:r>
          </a:p>
        </p:txBody>
      </p:sp>
      <p:pic>
        <p:nvPicPr>
          <p:cNvPr id="6" name="Picture 5" descr="img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744" y="3254690"/>
            <a:ext cx="2052323" cy="11531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17654" y="5157523"/>
            <a:ext cx="2287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Sampled signals (data)</a:t>
            </a:r>
          </a:p>
          <a:p>
            <a:r>
              <a:rPr lang="en-US" dirty="0"/>
              <a:t>x(</a:t>
            </a:r>
            <a:r>
              <a:rPr lang="en-US" dirty="0" err="1"/>
              <a:t>nT</a:t>
            </a:r>
            <a:r>
              <a:rPr lang="en-US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41260" y="1164539"/>
            <a:ext cx="19373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Sometimes we </a:t>
            </a:r>
            <a:br>
              <a:rPr lang="en-US" dirty="0"/>
            </a:br>
            <a:r>
              <a:rPr lang="en-US" dirty="0"/>
              <a:t>sample them, </a:t>
            </a:r>
            <a:br>
              <a:rPr lang="en-US" dirty="0"/>
            </a:br>
            <a:r>
              <a:rPr lang="en-US" dirty="0"/>
              <a:t>record at intervals </a:t>
            </a:r>
            <a:br>
              <a:rPr lang="en-US" dirty="0"/>
            </a:br>
            <a:r>
              <a:rPr lang="en-US" dirty="0"/>
              <a:t>of T</a:t>
            </a:r>
          </a:p>
          <a:p>
            <a:pPr marL="285750" indent="-285750">
              <a:buFontTx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584154" y="1108579"/>
            <a:ext cx="16850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get a </a:t>
            </a:r>
          </a:p>
          <a:p>
            <a:r>
              <a:rPr lang="en-US" dirty="0"/>
              <a:t>list in a table,</a:t>
            </a:r>
            <a:br>
              <a:rPr lang="en-US" dirty="0"/>
            </a:br>
            <a:r>
              <a:rPr lang="en-US" dirty="0"/>
              <a:t>array,  or vector</a:t>
            </a:r>
          </a:p>
          <a:p>
            <a:pPr marL="285750" indent="-285750">
              <a:buFontTx/>
              <a:buChar char="•"/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95182" y="4976081"/>
            <a:ext cx="1776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Discrete data </a:t>
            </a:r>
          </a:p>
          <a:p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 = x1, x2, x3,  …</a:t>
            </a:r>
          </a:p>
        </p:txBody>
      </p:sp>
      <p:pic>
        <p:nvPicPr>
          <p:cNvPr id="11" name="Picture 10" descr="image9_12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" t="12334" r="73728"/>
          <a:stretch/>
        </p:blipFill>
        <p:spPr>
          <a:xfrm>
            <a:off x="6806982" y="2844894"/>
            <a:ext cx="996762" cy="19221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29807" y="5745898"/>
            <a:ext cx="274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(might lose time reference)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049755" y="3551726"/>
            <a:ext cx="66345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801412" y="1061732"/>
            <a:ext cx="1672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we  want </a:t>
            </a:r>
            <a:br>
              <a:rPr lang="en-US" dirty="0"/>
            </a:br>
            <a:r>
              <a:rPr lang="en-US" dirty="0"/>
              <a:t>(for now): features and characteristics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739268" y="2734740"/>
            <a:ext cx="192873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example: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Means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Variances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Patten matches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Changes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accumulation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Frequency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584154" y="857776"/>
            <a:ext cx="4083847" cy="52574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149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89367"/>
            <a:ext cx="8229600" cy="668408"/>
          </a:xfrm>
        </p:spPr>
        <p:txBody>
          <a:bodyPr/>
          <a:lstStyle/>
          <a:p>
            <a:r>
              <a:rPr lang="en-US" dirty="0" smtClean="0"/>
              <a:t>Converting From Time Sequence Data to Features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98960" y="1149937"/>
            <a:ext cx="237757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Many Types of data</a:t>
            </a:r>
            <a:br>
              <a:rPr lang="en-US" dirty="0"/>
            </a:br>
            <a:r>
              <a:rPr lang="en-US" dirty="0"/>
              <a:t> are signals in time</a:t>
            </a:r>
          </a:p>
          <a:p>
            <a:endParaRPr lang="en-US" dirty="0"/>
          </a:p>
          <a:p>
            <a:pPr marL="285750" indent="-285750">
              <a:buFontTx/>
              <a:buChar char="•"/>
            </a:pPr>
            <a:r>
              <a:rPr lang="en-US" dirty="0"/>
              <a:t>Stock market</a:t>
            </a:r>
          </a:p>
          <a:p>
            <a:pPr marL="285750" indent="-285750">
              <a:buFontTx/>
              <a:buChar char="•"/>
            </a:pPr>
            <a:r>
              <a:rPr lang="en-US" dirty="0"/>
              <a:t>Temperature</a:t>
            </a:r>
          </a:p>
          <a:p>
            <a:pPr marL="285750" indent="-285750">
              <a:buFontTx/>
              <a:buChar char="•"/>
            </a:pPr>
            <a:r>
              <a:rPr lang="en-US" dirty="0"/>
              <a:t>Instrument readings</a:t>
            </a:r>
          </a:p>
          <a:p>
            <a:pPr marL="285750" indent="-285750">
              <a:buFontTx/>
              <a:buChar char="•"/>
            </a:pPr>
            <a:endParaRPr lang="en-US" dirty="0"/>
          </a:p>
        </p:txBody>
      </p:sp>
      <p:pic>
        <p:nvPicPr>
          <p:cNvPr id="4" name="Picture 3" descr="fig2a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228" y="3237049"/>
            <a:ext cx="1783047" cy="16534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1880" y="5157523"/>
            <a:ext cx="1934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Continuous signals</a:t>
            </a:r>
          </a:p>
          <a:p>
            <a:r>
              <a:rPr lang="en-US" dirty="0"/>
              <a:t>x(t)</a:t>
            </a:r>
          </a:p>
        </p:txBody>
      </p:sp>
      <p:pic>
        <p:nvPicPr>
          <p:cNvPr id="6" name="Picture 5" descr="img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744" y="3254690"/>
            <a:ext cx="2052323" cy="11531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17654" y="5157523"/>
            <a:ext cx="2287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Sampled signals (data)</a:t>
            </a:r>
          </a:p>
          <a:p>
            <a:r>
              <a:rPr lang="en-US" dirty="0"/>
              <a:t>x(</a:t>
            </a:r>
            <a:r>
              <a:rPr lang="en-US" dirty="0" err="1"/>
              <a:t>nT</a:t>
            </a:r>
            <a:r>
              <a:rPr lang="en-US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41260" y="1164539"/>
            <a:ext cx="19373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Sometimes we </a:t>
            </a:r>
            <a:br>
              <a:rPr lang="en-US" dirty="0"/>
            </a:br>
            <a:r>
              <a:rPr lang="en-US" dirty="0"/>
              <a:t>sample them, </a:t>
            </a:r>
            <a:br>
              <a:rPr lang="en-US" dirty="0"/>
            </a:br>
            <a:r>
              <a:rPr lang="en-US" dirty="0"/>
              <a:t>record at intervals </a:t>
            </a:r>
            <a:br>
              <a:rPr lang="en-US" dirty="0"/>
            </a:br>
            <a:r>
              <a:rPr lang="en-US" dirty="0"/>
              <a:t>of T</a:t>
            </a:r>
          </a:p>
          <a:p>
            <a:pPr marL="285750" indent="-285750">
              <a:buFontTx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584154" y="1108579"/>
            <a:ext cx="16850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get a </a:t>
            </a:r>
          </a:p>
          <a:p>
            <a:r>
              <a:rPr lang="en-US" dirty="0"/>
              <a:t>list in a table,</a:t>
            </a:r>
            <a:br>
              <a:rPr lang="en-US" dirty="0"/>
            </a:br>
            <a:r>
              <a:rPr lang="en-US" dirty="0"/>
              <a:t>array,  or vector</a:t>
            </a:r>
          </a:p>
          <a:p>
            <a:pPr marL="285750" indent="-285750">
              <a:buFontTx/>
              <a:buChar char="•"/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95182" y="4976081"/>
            <a:ext cx="1776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Discrete data </a:t>
            </a:r>
          </a:p>
          <a:p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 = x1, x2, x3,  …</a:t>
            </a:r>
          </a:p>
        </p:txBody>
      </p:sp>
      <p:pic>
        <p:nvPicPr>
          <p:cNvPr id="11" name="Picture 10" descr="image9_12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" t="12334" r="73728"/>
          <a:stretch/>
        </p:blipFill>
        <p:spPr>
          <a:xfrm>
            <a:off x="6806982" y="2844894"/>
            <a:ext cx="996762" cy="19221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09067" y="5740779"/>
            <a:ext cx="274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(might lose time reference)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049755" y="3551726"/>
            <a:ext cx="66345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801412" y="1061732"/>
            <a:ext cx="1672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we  want </a:t>
            </a:r>
            <a:br>
              <a:rPr lang="en-US" dirty="0"/>
            </a:br>
            <a:r>
              <a:rPr lang="en-US" dirty="0"/>
              <a:t>(for now): features and characteristics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739268" y="2734740"/>
            <a:ext cx="192873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example: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Means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Variances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Patten matches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Changes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accumulation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Frequency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801411" y="857776"/>
            <a:ext cx="1866589" cy="52574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467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89367"/>
            <a:ext cx="8229600" cy="668408"/>
          </a:xfrm>
        </p:spPr>
        <p:txBody>
          <a:bodyPr/>
          <a:lstStyle/>
          <a:p>
            <a:r>
              <a:rPr lang="en-US" dirty="0" smtClean="0"/>
              <a:t>Converting From Time Sequence Data to Features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98960" y="1149937"/>
            <a:ext cx="237757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Many Types of data</a:t>
            </a:r>
            <a:br>
              <a:rPr lang="en-US" dirty="0"/>
            </a:br>
            <a:r>
              <a:rPr lang="en-US" dirty="0"/>
              <a:t> are signals in time</a:t>
            </a:r>
          </a:p>
          <a:p>
            <a:endParaRPr lang="en-US" dirty="0"/>
          </a:p>
          <a:p>
            <a:pPr marL="285750" indent="-285750">
              <a:buFontTx/>
              <a:buChar char="•"/>
            </a:pPr>
            <a:r>
              <a:rPr lang="en-US" dirty="0"/>
              <a:t>Stock market</a:t>
            </a:r>
          </a:p>
          <a:p>
            <a:pPr marL="285750" indent="-285750">
              <a:buFontTx/>
              <a:buChar char="•"/>
            </a:pPr>
            <a:r>
              <a:rPr lang="en-US" dirty="0"/>
              <a:t>Temperature</a:t>
            </a:r>
          </a:p>
          <a:p>
            <a:pPr marL="285750" indent="-285750">
              <a:buFontTx/>
              <a:buChar char="•"/>
            </a:pPr>
            <a:r>
              <a:rPr lang="en-US" dirty="0"/>
              <a:t>Instrument readings</a:t>
            </a:r>
          </a:p>
          <a:p>
            <a:pPr marL="285750" indent="-285750">
              <a:buFontTx/>
              <a:buChar char="•"/>
            </a:pPr>
            <a:endParaRPr lang="en-US" dirty="0"/>
          </a:p>
        </p:txBody>
      </p:sp>
      <p:pic>
        <p:nvPicPr>
          <p:cNvPr id="4" name="Picture 3" descr="fig2a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228" y="3237049"/>
            <a:ext cx="1783047" cy="16534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1880" y="5157523"/>
            <a:ext cx="1934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Continuous signals</a:t>
            </a:r>
          </a:p>
          <a:p>
            <a:r>
              <a:rPr lang="en-US" dirty="0"/>
              <a:t>x(t)</a:t>
            </a:r>
          </a:p>
        </p:txBody>
      </p:sp>
      <p:pic>
        <p:nvPicPr>
          <p:cNvPr id="6" name="Picture 5" descr="img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744" y="3254690"/>
            <a:ext cx="2052323" cy="11531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17654" y="5157523"/>
            <a:ext cx="2287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Sampled signals (data)</a:t>
            </a:r>
          </a:p>
          <a:p>
            <a:r>
              <a:rPr lang="en-US" dirty="0"/>
              <a:t>x(</a:t>
            </a:r>
            <a:r>
              <a:rPr lang="en-US" dirty="0" err="1"/>
              <a:t>nT</a:t>
            </a:r>
            <a:r>
              <a:rPr lang="en-US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41260" y="1164539"/>
            <a:ext cx="19373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Sometimes we </a:t>
            </a:r>
            <a:br>
              <a:rPr lang="en-US" dirty="0"/>
            </a:br>
            <a:r>
              <a:rPr lang="en-US" dirty="0"/>
              <a:t>sample them, </a:t>
            </a:r>
            <a:br>
              <a:rPr lang="en-US" dirty="0"/>
            </a:br>
            <a:r>
              <a:rPr lang="en-US" dirty="0"/>
              <a:t>record at intervals </a:t>
            </a:r>
            <a:br>
              <a:rPr lang="en-US" dirty="0"/>
            </a:br>
            <a:r>
              <a:rPr lang="en-US" dirty="0"/>
              <a:t>of T</a:t>
            </a:r>
          </a:p>
          <a:p>
            <a:pPr marL="285750" indent="-285750">
              <a:buFontTx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584154" y="1108579"/>
            <a:ext cx="16850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get a </a:t>
            </a:r>
          </a:p>
          <a:p>
            <a:r>
              <a:rPr lang="en-US" dirty="0"/>
              <a:t>list in a table,</a:t>
            </a:r>
            <a:br>
              <a:rPr lang="en-US" dirty="0"/>
            </a:br>
            <a:r>
              <a:rPr lang="en-US" dirty="0"/>
              <a:t>array,  or vector</a:t>
            </a:r>
          </a:p>
          <a:p>
            <a:pPr marL="285750" indent="-285750">
              <a:buFontTx/>
              <a:buChar char="•"/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95182" y="4976081"/>
            <a:ext cx="1776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Discrete data </a:t>
            </a:r>
          </a:p>
          <a:p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 = x1, x2, x3,  …</a:t>
            </a:r>
          </a:p>
        </p:txBody>
      </p:sp>
      <p:pic>
        <p:nvPicPr>
          <p:cNvPr id="11" name="Picture 10" descr="image9_12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" t="12334" r="73728"/>
          <a:stretch/>
        </p:blipFill>
        <p:spPr>
          <a:xfrm>
            <a:off x="6806982" y="2844894"/>
            <a:ext cx="996762" cy="19221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09067" y="5740779"/>
            <a:ext cx="274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(might lose time reference)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049755" y="3551726"/>
            <a:ext cx="66345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801412" y="1061732"/>
            <a:ext cx="1672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we  want </a:t>
            </a:r>
            <a:br>
              <a:rPr lang="en-US" dirty="0"/>
            </a:br>
            <a:r>
              <a:rPr lang="en-US" dirty="0"/>
              <a:t>(for now): features and characteristics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739268" y="2734740"/>
            <a:ext cx="192873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example: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Means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Variances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Patten matches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Changes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accumulation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Frequency</a:t>
            </a:r>
          </a:p>
        </p:txBody>
      </p:sp>
    </p:spTree>
    <p:extLst>
      <p:ext uri="{BB962C8B-B14F-4D97-AF65-F5344CB8AC3E}">
        <p14:creationId xmlns:p14="http://schemas.microsoft.com/office/powerpoint/2010/main" val="37327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89367"/>
            <a:ext cx="8229600" cy="668408"/>
          </a:xfrm>
        </p:spPr>
        <p:txBody>
          <a:bodyPr/>
          <a:lstStyle/>
          <a:p>
            <a:r>
              <a:rPr lang="en-US" dirty="0" smtClean="0"/>
              <a:t>Converting From Time Sequence Data to Features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98960" y="1149937"/>
            <a:ext cx="237757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Many Types of data</a:t>
            </a:r>
            <a:br>
              <a:rPr lang="en-US" dirty="0"/>
            </a:br>
            <a:r>
              <a:rPr lang="en-US" dirty="0"/>
              <a:t> are signals in time</a:t>
            </a:r>
          </a:p>
          <a:p>
            <a:endParaRPr lang="en-US" dirty="0"/>
          </a:p>
          <a:p>
            <a:pPr marL="285750" indent="-285750">
              <a:buFontTx/>
              <a:buChar char="•"/>
            </a:pPr>
            <a:r>
              <a:rPr lang="en-US" dirty="0"/>
              <a:t>Stock market</a:t>
            </a:r>
          </a:p>
          <a:p>
            <a:pPr marL="285750" indent="-285750">
              <a:buFontTx/>
              <a:buChar char="•"/>
            </a:pPr>
            <a:r>
              <a:rPr lang="en-US" dirty="0"/>
              <a:t>Temperature</a:t>
            </a:r>
          </a:p>
          <a:p>
            <a:pPr marL="285750" indent="-285750">
              <a:buFontTx/>
              <a:buChar char="•"/>
            </a:pPr>
            <a:r>
              <a:rPr lang="en-US" dirty="0"/>
              <a:t>Instrument readings</a:t>
            </a:r>
          </a:p>
          <a:p>
            <a:pPr marL="285750" indent="-285750">
              <a:buFontTx/>
              <a:buChar char="•"/>
            </a:pPr>
            <a:endParaRPr lang="en-US" dirty="0"/>
          </a:p>
        </p:txBody>
      </p:sp>
      <p:pic>
        <p:nvPicPr>
          <p:cNvPr id="4" name="Picture 3" descr="fig2a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228" y="3237049"/>
            <a:ext cx="1783047" cy="16534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1880" y="5157523"/>
            <a:ext cx="1934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Continuous signals</a:t>
            </a:r>
          </a:p>
          <a:p>
            <a:r>
              <a:rPr lang="en-US" dirty="0"/>
              <a:t>x(t)</a:t>
            </a:r>
          </a:p>
        </p:txBody>
      </p:sp>
      <p:pic>
        <p:nvPicPr>
          <p:cNvPr id="6" name="Picture 5" descr="img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744" y="3254690"/>
            <a:ext cx="2052323" cy="11531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17654" y="5157523"/>
            <a:ext cx="2287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Sampled signals (data)</a:t>
            </a:r>
          </a:p>
          <a:p>
            <a:r>
              <a:rPr lang="en-US" dirty="0"/>
              <a:t>x(</a:t>
            </a:r>
            <a:r>
              <a:rPr lang="en-US" dirty="0" err="1"/>
              <a:t>nT</a:t>
            </a:r>
            <a:r>
              <a:rPr lang="en-US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41260" y="1164539"/>
            <a:ext cx="19373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Sometimes we </a:t>
            </a:r>
            <a:br>
              <a:rPr lang="en-US" dirty="0"/>
            </a:br>
            <a:r>
              <a:rPr lang="en-US" dirty="0"/>
              <a:t>sample them, </a:t>
            </a:r>
            <a:br>
              <a:rPr lang="en-US" dirty="0"/>
            </a:br>
            <a:r>
              <a:rPr lang="en-US" dirty="0"/>
              <a:t>record at intervals </a:t>
            </a:r>
            <a:br>
              <a:rPr lang="en-US" dirty="0"/>
            </a:br>
            <a:r>
              <a:rPr lang="en-US" dirty="0"/>
              <a:t>of T</a:t>
            </a:r>
          </a:p>
          <a:p>
            <a:pPr marL="285750" indent="-285750">
              <a:buFontTx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584154" y="1108579"/>
            <a:ext cx="16850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get a </a:t>
            </a:r>
          </a:p>
          <a:p>
            <a:r>
              <a:rPr lang="en-US" dirty="0"/>
              <a:t>list in a table,</a:t>
            </a:r>
            <a:br>
              <a:rPr lang="en-US" dirty="0"/>
            </a:br>
            <a:r>
              <a:rPr lang="en-US" dirty="0"/>
              <a:t>array,  or vector</a:t>
            </a:r>
          </a:p>
          <a:p>
            <a:pPr marL="285750" indent="-285750">
              <a:buFontTx/>
              <a:buChar char="•"/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95182" y="4976081"/>
            <a:ext cx="1776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Discrete data </a:t>
            </a:r>
          </a:p>
          <a:p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 = x1, x2, x3,  …</a:t>
            </a:r>
          </a:p>
        </p:txBody>
      </p:sp>
      <p:pic>
        <p:nvPicPr>
          <p:cNvPr id="11" name="Picture 10" descr="image9_12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" t="12334" r="73728"/>
          <a:stretch/>
        </p:blipFill>
        <p:spPr>
          <a:xfrm>
            <a:off x="6806982" y="2844894"/>
            <a:ext cx="996762" cy="19221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09067" y="5740779"/>
            <a:ext cx="274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(might lose time reference)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049755" y="3551726"/>
            <a:ext cx="66345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801412" y="1061732"/>
            <a:ext cx="1672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we  want </a:t>
            </a:r>
            <a:br>
              <a:rPr lang="en-US" dirty="0"/>
            </a:br>
            <a:r>
              <a:rPr lang="en-US" dirty="0"/>
              <a:t>(for now): features and characteristics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739268" y="2844894"/>
            <a:ext cx="330929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example: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Means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Variances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Patten matches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Changes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accumulation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Frequency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But </a:t>
            </a:r>
            <a:r>
              <a:rPr lang="en-US" dirty="0"/>
              <a:t>from when, and over what time period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524000" y="1108578"/>
            <a:ext cx="4980834" cy="477483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059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8379" y="99755"/>
            <a:ext cx="9009790" cy="668408"/>
          </a:xfrm>
        </p:spPr>
        <p:txBody>
          <a:bodyPr/>
          <a:lstStyle/>
          <a:p>
            <a:r>
              <a:rPr lang="en-US" dirty="0" smtClean="0"/>
              <a:t>Approaches to the Data </a:t>
            </a:r>
            <a:r>
              <a:rPr lang="en-US" smtClean="0"/>
              <a:t>Sequences in Tables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362" y="3637327"/>
            <a:ext cx="17910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Discrete </a:t>
            </a:r>
            <a:r>
              <a:rPr lang="en-US" dirty="0" smtClean="0"/>
              <a:t>data for </a:t>
            </a:r>
          </a:p>
          <a:p>
            <a:r>
              <a:rPr lang="en-US" dirty="0" smtClean="0"/>
              <a:t>each source </a:t>
            </a:r>
          </a:p>
          <a:p>
            <a:r>
              <a:rPr lang="en-US" dirty="0" smtClean="0"/>
              <a:t>A, B, C.. </a:t>
            </a:r>
            <a:endParaRPr lang="en-US" dirty="0"/>
          </a:p>
          <a:p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 = x1, x2, x3,  …</a:t>
            </a:r>
          </a:p>
        </p:txBody>
      </p:sp>
      <p:pic>
        <p:nvPicPr>
          <p:cNvPr id="5" name="Picture 4" descr="image9_12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" t="12334" r="73728"/>
          <a:stretch/>
        </p:blipFill>
        <p:spPr>
          <a:xfrm>
            <a:off x="-2800434" y="-122007"/>
            <a:ext cx="996762" cy="1922110"/>
          </a:xfrm>
          <a:prstGeom prst="rect">
            <a:avLst/>
          </a:prstGeom>
        </p:spPr>
      </p:pic>
      <p:pic>
        <p:nvPicPr>
          <p:cNvPr id="8" name="Picture 7" descr="img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30" y="1766356"/>
            <a:ext cx="1080045" cy="6068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30113" y="1372713"/>
            <a:ext cx="13410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One row for each source </a:t>
            </a:r>
          </a:p>
          <a:p>
            <a:r>
              <a:rPr lang="en-US" dirty="0" smtClean="0"/>
              <a:t>A, B, C, D..</a:t>
            </a:r>
          </a:p>
          <a:p>
            <a:endParaRPr lang="en-US" dirty="0"/>
          </a:p>
          <a:p>
            <a:r>
              <a:rPr lang="en-US" sz="1200" dirty="0" err="1" smtClean="0"/>
              <a:t>Eg</a:t>
            </a:r>
            <a:r>
              <a:rPr lang="en-US" sz="1200" dirty="0" smtClean="0"/>
              <a:t> </a:t>
            </a:r>
            <a:r>
              <a:rPr lang="en-US" sz="1200" dirty="0" err="1" smtClean="0"/>
              <a:t>Numpy</a:t>
            </a:r>
            <a:r>
              <a:rPr lang="en-US" sz="1200" dirty="0" smtClean="0"/>
              <a:t> arrays</a:t>
            </a:r>
            <a:endParaRPr lang="en-US" sz="1200" dirty="0"/>
          </a:p>
        </p:txBody>
      </p:sp>
      <p:sp>
        <p:nvSpPr>
          <p:cNvPr id="14" name="Rectangle 13"/>
          <p:cNvSpPr/>
          <p:nvPr/>
        </p:nvSpPr>
        <p:spPr>
          <a:xfrm>
            <a:off x="4843863" y="1253133"/>
            <a:ext cx="2112749" cy="149732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515795" y="1372713"/>
            <a:ext cx="20813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A:   x1</a:t>
            </a:r>
            <a:r>
              <a:rPr lang="en-US" dirty="0"/>
              <a:t>, x2, x3,  </a:t>
            </a:r>
            <a:r>
              <a:rPr lang="en-US" dirty="0" smtClean="0"/>
              <a:t>…</a:t>
            </a:r>
            <a:endParaRPr lang="en-US" dirty="0"/>
          </a:p>
          <a:p>
            <a:r>
              <a:rPr lang="en-US" dirty="0" smtClean="0"/>
              <a:t>B:   x1</a:t>
            </a:r>
            <a:r>
              <a:rPr lang="en-US" dirty="0"/>
              <a:t>, x2, x3,  </a:t>
            </a:r>
            <a:r>
              <a:rPr lang="en-US" dirty="0" smtClean="0"/>
              <a:t>…</a:t>
            </a:r>
            <a:endParaRPr lang="en-US" dirty="0"/>
          </a:p>
          <a:p>
            <a:r>
              <a:rPr lang="en-US" dirty="0" smtClean="0"/>
              <a:t>C:   x1</a:t>
            </a:r>
            <a:r>
              <a:rPr lang="en-US" dirty="0"/>
              <a:t>, x2, x3,  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D:   x1</a:t>
            </a:r>
            <a:r>
              <a:rPr lang="en-US" dirty="0"/>
              <a:t>, x2, x3,  …</a:t>
            </a:r>
          </a:p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882350" y="3447217"/>
            <a:ext cx="16074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One column </a:t>
            </a:r>
          </a:p>
          <a:p>
            <a:r>
              <a:rPr lang="en-US" dirty="0" smtClean="0"/>
              <a:t>for each series: </a:t>
            </a:r>
          </a:p>
          <a:p>
            <a:r>
              <a:rPr lang="en-US" dirty="0" smtClean="0"/>
              <a:t>A , B, C, D..</a:t>
            </a:r>
          </a:p>
          <a:p>
            <a:endParaRPr lang="en-US" dirty="0"/>
          </a:p>
          <a:p>
            <a:r>
              <a:rPr lang="en-US" sz="1200" dirty="0" err="1" smtClean="0"/>
              <a:t>eg</a:t>
            </a:r>
            <a:r>
              <a:rPr lang="en-US" sz="1200" dirty="0" smtClean="0"/>
              <a:t> Pandas</a:t>
            </a:r>
          </a:p>
          <a:p>
            <a:r>
              <a:rPr lang="en-US" sz="1200" dirty="0" smtClean="0"/>
              <a:t>(add rows with every new time sample)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879722" y="3375500"/>
            <a:ext cx="1377644" cy="202139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861792" y="3030711"/>
            <a:ext cx="4010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  <a:p>
            <a:r>
              <a:rPr lang="en-US" dirty="0" smtClean="0"/>
              <a:t>x1</a:t>
            </a:r>
          </a:p>
          <a:p>
            <a:r>
              <a:rPr lang="en-US" dirty="0" smtClean="0"/>
              <a:t>x2</a:t>
            </a:r>
          </a:p>
          <a:p>
            <a:r>
              <a:rPr lang="en-US" dirty="0" smtClean="0"/>
              <a:t>x3</a:t>
            </a:r>
          </a:p>
          <a:p>
            <a:r>
              <a:rPr lang="en-US" dirty="0" smtClean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295981" y="3030711"/>
            <a:ext cx="4010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  <a:p>
            <a:r>
              <a:rPr lang="en-US" dirty="0" smtClean="0"/>
              <a:t>x1</a:t>
            </a:r>
          </a:p>
          <a:p>
            <a:r>
              <a:rPr lang="en-US" dirty="0" smtClean="0"/>
              <a:t>x2</a:t>
            </a:r>
          </a:p>
          <a:p>
            <a:r>
              <a:rPr lang="en-US" dirty="0" smtClean="0"/>
              <a:t>x3</a:t>
            </a:r>
          </a:p>
          <a:p>
            <a:r>
              <a:rPr lang="en-US" dirty="0" smtClean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730247" y="3024302"/>
            <a:ext cx="4010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  <a:p>
            <a:r>
              <a:rPr lang="en-US" dirty="0" smtClean="0"/>
              <a:t>x1</a:t>
            </a:r>
          </a:p>
          <a:p>
            <a:r>
              <a:rPr lang="en-US" dirty="0" smtClean="0"/>
              <a:t>x2</a:t>
            </a:r>
          </a:p>
          <a:p>
            <a:r>
              <a:rPr lang="en-US" dirty="0" smtClean="0"/>
              <a:t>x3</a:t>
            </a:r>
          </a:p>
          <a:p>
            <a:r>
              <a:rPr lang="en-US" dirty="0" smtClean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179248" y="1380703"/>
            <a:ext cx="952072" cy="36933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946150" y="3674950"/>
            <a:ext cx="1165807" cy="84339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4595218" y="3335011"/>
            <a:ext cx="3016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</a:p>
          <a:p>
            <a:r>
              <a:rPr lang="en-US" dirty="0" smtClean="0"/>
              <a:t>2</a:t>
            </a:r>
          </a:p>
          <a:p>
            <a:r>
              <a:rPr lang="en-US" dirty="0" smtClean="0"/>
              <a:t>3</a:t>
            </a:r>
          </a:p>
          <a:p>
            <a:r>
              <a:rPr lang="en-US" dirty="0" smtClean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646" y="182719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</a:t>
            </a:r>
            <a:endParaRPr lang="en-US"/>
          </a:p>
        </p:txBody>
      </p:sp>
      <p:pic>
        <p:nvPicPr>
          <p:cNvPr id="40" name="Picture 39" descr="img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30" y="2694192"/>
            <a:ext cx="1114894" cy="62642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1585" y="2834869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948" y="2235215"/>
            <a:ext cx="242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Notched Right Arrow 6"/>
          <p:cNvSpPr/>
          <p:nvPr/>
        </p:nvSpPr>
        <p:spPr>
          <a:xfrm>
            <a:off x="1766728" y="2829291"/>
            <a:ext cx="740470" cy="485752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2581830" y="1954306"/>
            <a:ext cx="551526" cy="231289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912662" y="878544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Time -&gt;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78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5229</TotalTime>
  <Words>1415</Words>
  <Application>Microsoft Macintosh PowerPoint</Application>
  <PresentationFormat>Widescreen</PresentationFormat>
  <Paragraphs>577</Paragraphs>
  <Slides>31</Slides>
  <Notes>5</Notes>
  <HiddenSlides>11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 Narrow</vt:lpstr>
      <vt:lpstr>Calibri</vt:lpstr>
      <vt:lpstr>Courier New</vt:lpstr>
      <vt:lpstr>Helvetica Neue Light</vt:lpstr>
      <vt:lpstr>Mangal</vt:lpstr>
      <vt:lpstr>ＭＳ Ｐゴシック</vt:lpstr>
      <vt:lpstr>Optima</vt:lpstr>
      <vt:lpstr>Arial</vt:lpstr>
      <vt:lpstr>Office Theme</vt:lpstr>
      <vt:lpstr>Data as a Signal and Correlation  Data X: A Course on Data, Signals, and Systems</vt:lpstr>
      <vt:lpstr>A High Level Framework </vt:lpstr>
      <vt:lpstr>Converting From Time Sequence Data to Features</vt:lpstr>
      <vt:lpstr>Converting From Time Sequence Data to Features</vt:lpstr>
      <vt:lpstr>Converting From Time Sequence Data to Features</vt:lpstr>
      <vt:lpstr>Converting From Time Sequence Data to Features</vt:lpstr>
      <vt:lpstr>Converting From Time Sequence Data to Features</vt:lpstr>
      <vt:lpstr>Converting From Time Sequence Data to Features</vt:lpstr>
      <vt:lpstr>Approaches to the Data Sequences in Tables</vt:lpstr>
      <vt:lpstr>Approaches to the Data Sequences in Tables</vt:lpstr>
      <vt:lpstr>Data Sequence in Tables Example</vt:lpstr>
      <vt:lpstr>Data Sequence in Tables Example</vt:lpstr>
      <vt:lpstr>Data Sequence in Tables Example</vt:lpstr>
      <vt:lpstr>PowerPoint Presentation</vt:lpstr>
      <vt:lpstr>Correlation and Covariance</vt:lpstr>
      <vt:lpstr>Correlation and Covariance</vt:lpstr>
      <vt:lpstr>Correlation Matrix</vt:lpstr>
      <vt:lpstr>Correlation Matrix</vt:lpstr>
      <vt:lpstr>Code Examples: Correlation of Rows with NumPy</vt:lpstr>
      <vt:lpstr>Correlation of Features  from Different Sources</vt:lpstr>
      <vt:lpstr>Pandas will create a correlation matrix with “columns”</vt:lpstr>
      <vt:lpstr>Correlation Matrix with multiple sources and time segments</vt:lpstr>
      <vt:lpstr>Correlation Matrix with multiple sources and time segments</vt:lpstr>
      <vt:lpstr>Data Sequence in Tables Example</vt:lpstr>
      <vt:lpstr>Covariance: Alternative Format</vt:lpstr>
      <vt:lpstr>Properties of Correlation</vt:lpstr>
      <vt:lpstr>Properties of Correlation</vt:lpstr>
      <vt:lpstr>Properties of Correlation</vt:lpstr>
      <vt:lpstr>More Conversions from Real Time Data</vt:lpstr>
      <vt:lpstr>PowerPoint Presentation</vt:lpstr>
      <vt:lpstr>PowerPoint Presentation</vt:lpstr>
    </vt:vector>
  </TitlesOfParts>
  <Company>UC Berkeley</Company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Ikhlaq Sidhu</dc:creator>
  <cp:lastModifiedBy>Microsoft Office User</cp:lastModifiedBy>
  <cp:revision>414</cp:revision>
  <cp:lastPrinted>2013-05-20T04:39:02Z</cp:lastPrinted>
  <dcterms:created xsi:type="dcterms:W3CDTF">2013-05-20T04:35:54Z</dcterms:created>
  <dcterms:modified xsi:type="dcterms:W3CDTF">2017-03-22T19:59:21Z</dcterms:modified>
</cp:coreProperties>
</file>